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6" r:id="rId1"/>
  </p:sldMasterIdLst>
  <p:notesMasterIdLst>
    <p:notesMasterId r:id="rId29"/>
  </p:notesMasterIdLst>
  <p:sldIdLst>
    <p:sldId id="266" r:id="rId2"/>
    <p:sldId id="347" r:id="rId3"/>
    <p:sldId id="315" r:id="rId4"/>
    <p:sldId id="282" r:id="rId5"/>
    <p:sldId id="277" r:id="rId6"/>
    <p:sldId id="323" r:id="rId7"/>
    <p:sldId id="316" r:id="rId8"/>
    <p:sldId id="341" r:id="rId9"/>
    <p:sldId id="342" r:id="rId10"/>
    <p:sldId id="317" r:id="rId11"/>
    <p:sldId id="340" r:id="rId12"/>
    <p:sldId id="318" r:id="rId13"/>
    <p:sldId id="334" r:id="rId14"/>
    <p:sldId id="333" r:id="rId15"/>
    <p:sldId id="329" r:id="rId16"/>
    <p:sldId id="314" r:id="rId17"/>
    <p:sldId id="357" r:id="rId18"/>
    <p:sldId id="356" r:id="rId19"/>
    <p:sldId id="328" r:id="rId20"/>
    <p:sldId id="355" r:id="rId21"/>
    <p:sldId id="327" r:id="rId22"/>
    <p:sldId id="326" r:id="rId23"/>
    <p:sldId id="350" r:id="rId24"/>
    <p:sldId id="351" r:id="rId25"/>
    <p:sldId id="352" r:id="rId26"/>
    <p:sldId id="353" r:id="rId27"/>
    <p:sldId id="354"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08"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13BA"/>
    <a:srgbClr val="150860"/>
    <a:srgbClr val="1C1573"/>
    <a:srgbClr val="283E84"/>
    <a:srgbClr val="211D71"/>
    <a:srgbClr val="000099"/>
    <a:srgbClr val="1E2F6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411" autoAdjust="0"/>
    <p:restoredTop sz="96338" autoAdjust="0"/>
  </p:normalViewPr>
  <p:slideViewPr>
    <p:cSldViewPr>
      <p:cViewPr varScale="1">
        <p:scale>
          <a:sx n="126" d="100"/>
          <a:sy n="126" d="100"/>
        </p:scale>
        <p:origin x="208" y="192"/>
      </p:cViewPr>
      <p:guideLst>
        <p:guide orient="horz" pos="2208"/>
        <p:guide pos="384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AA064E7-85BF-48D0-B1F0-4916BB591554}" type="datetimeFigureOut">
              <a:rPr lang="en-US" smtClean="0"/>
              <a:t>10/9/20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759FF83-FB1E-4F06-B7FB-246270813764}" type="slidenum">
              <a:rPr lang="en-US" smtClean="0"/>
              <a:t>‹#›</a:t>
            </a:fld>
            <a:endParaRPr lang="en-US"/>
          </a:p>
        </p:txBody>
      </p:sp>
    </p:spTree>
    <p:extLst>
      <p:ext uri="{BB962C8B-B14F-4D97-AF65-F5344CB8AC3E}">
        <p14:creationId xmlns:p14="http://schemas.microsoft.com/office/powerpoint/2010/main" val="16338290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759FF83-FB1E-4F06-B7FB-246270813764}" type="slidenum">
              <a:rPr lang="en-US" smtClean="0"/>
              <a:t>15</a:t>
            </a:fld>
            <a:endParaRPr lang="en-US"/>
          </a:p>
        </p:txBody>
      </p:sp>
    </p:spTree>
    <p:extLst>
      <p:ext uri="{BB962C8B-B14F-4D97-AF65-F5344CB8AC3E}">
        <p14:creationId xmlns:p14="http://schemas.microsoft.com/office/powerpoint/2010/main" val="374258052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grayscl/>
            <a:extLst>
              <a:ext uri="{28A0092B-C50C-407E-A947-70E740481C1C}">
                <a14:useLocalDpi xmlns:a14="http://schemas.microsoft.com/office/drawing/2010/main" val="0"/>
              </a:ext>
            </a:extLst>
          </a:blip>
          <a:srcRect t="3186" b="1180"/>
          <a:stretch/>
        </p:blipFill>
        <p:spPr>
          <a:xfrm>
            <a:off x="1" y="0"/>
            <a:ext cx="12192000" cy="6858000"/>
          </a:xfrm>
          <a:prstGeom prst="rect">
            <a:avLst/>
          </a:prstGeom>
          <a:ln>
            <a:noFill/>
          </a:ln>
        </p:spPr>
        <p:style>
          <a:lnRef idx="2">
            <a:schemeClr val="dk1"/>
          </a:lnRef>
          <a:fillRef idx="1">
            <a:schemeClr val="lt1"/>
          </a:fillRef>
          <a:effectRef idx="0">
            <a:schemeClr val="dk1"/>
          </a:effectRef>
          <a:fontRef idx="minor">
            <a:schemeClr val="dk1"/>
          </a:fontRef>
        </p:style>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9144441" cy="6858331"/>
          </a:xfrm>
          <a:prstGeom prst="rect">
            <a:avLst/>
          </a:prstGeom>
          <a:noFill/>
          <a:ln>
            <a:noFill/>
          </a:ln>
        </p:spPr>
      </p:pic>
      <p:pic>
        <p:nvPicPr>
          <p:cNvPr id="9" name="Picture 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514600" y="2550646"/>
            <a:ext cx="9680189" cy="1792754"/>
          </a:xfrm>
          <a:prstGeom prst="rect">
            <a:avLst/>
          </a:prstGeom>
        </p:spPr>
      </p:pic>
      <p:pic>
        <p:nvPicPr>
          <p:cNvPr id="10" name="Picture 9"/>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676400" y="2829089"/>
            <a:ext cx="10744203" cy="8058153"/>
          </a:xfrm>
          <a:prstGeom prst="rect">
            <a:avLst/>
          </a:prstGeom>
          <a:noFill/>
          <a:ln>
            <a:noFill/>
          </a:ln>
        </p:spPr>
      </p:pic>
      <p:sp>
        <p:nvSpPr>
          <p:cNvPr id="2" name="Title 1"/>
          <p:cNvSpPr>
            <a:spLocks noGrp="1"/>
          </p:cNvSpPr>
          <p:nvPr>
            <p:ph type="ctrTitle" hasCustomPrompt="1"/>
          </p:nvPr>
        </p:nvSpPr>
        <p:spPr>
          <a:xfrm>
            <a:off x="4572000" y="2549769"/>
            <a:ext cx="7330831" cy="1600725"/>
          </a:xfrm>
        </p:spPr>
        <p:txBody>
          <a:bodyPr anchor="ctr">
            <a:normAutofit/>
          </a:bodyPr>
          <a:lstStyle>
            <a:lvl1pPr algn="r">
              <a:defRPr sz="3200" b="1">
                <a:solidFill>
                  <a:schemeClr val="bg1"/>
                </a:solidFill>
                <a:latin typeface="Helvetica" panose="020B0604020202030204" pitchFamily="34" charset="0"/>
              </a:defRPr>
            </a:lvl1pPr>
          </a:lstStyle>
          <a:p>
            <a:r>
              <a:rPr lang="en-US" dirty="0"/>
              <a:t>Click to edit Course title</a:t>
            </a:r>
          </a:p>
        </p:txBody>
      </p:sp>
      <p:sp>
        <p:nvSpPr>
          <p:cNvPr id="3" name="Subtitle 2"/>
          <p:cNvSpPr>
            <a:spLocks noGrp="1"/>
          </p:cNvSpPr>
          <p:nvPr>
            <p:ph type="subTitle" idx="1" hasCustomPrompt="1"/>
          </p:nvPr>
        </p:nvSpPr>
        <p:spPr>
          <a:xfrm>
            <a:off x="5908431" y="4452630"/>
            <a:ext cx="5994400" cy="343327"/>
          </a:xfrm>
        </p:spPr>
        <p:txBody>
          <a:bodyPr anchor="ctr">
            <a:normAutofit/>
          </a:bodyPr>
          <a:lstStyle>
            <a:lvl1pPr marL="0" indent="0" algn="r">
              <a:buNone/>
              <a:defRPr sz="1700" b="1">
                <a:solidFill>
                  <a:srgbClr val="1C1573"/>
                </a:solidFill>
                <a:latin typeface="Helvetica" panose="020B0604020202030204" pitchFamily="34"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SME’s name</a:t>
            </a:r>
          </a:p>
        </p:txBody>
      </p:sp>
      <p:pic>
        <p:nvPicPr>
          <p:cNvPr id="11" name="Picture 10"/>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8523299" y="896875"/>
            <a:ext cx="3096631" cy="1084325"/>
          </a:xfrm>
          <a:prstGeom prst="rect">
            <a:avLst/>
          </a:prstGeom>
          <a:noFill/>
          <a:ln>
            <a:noFill/>
          </a:ln>
        </p:spPr>
      </p:pic>
      <p:pic>
        <p:nvPicPr>
          <p:cNvPr id="12" name="Picture 11"/>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6778116" y="4800600"/>
            <a:ext cx="5124715" cy="21336"/>
          </a:xfrm>
          <a:prstGeom prst="rect">
            <a:avLst/>
          </a:prstGeom>
        </p:spPr>
      </p:pic>
      <p:sp>
        <p:nvSpPr>
          <p:cNvPr id="22" name="Text Placeholder 21"/>
          <p:cNvSpPr>
            <a:spLocks noGrp="1"/>
          </p:cNvSpPr>
          <p:nvPr>
            <p:ph type="body" sz="quarter" idx="14"/>
          </p:nvPr>
        </p:nvSpPr>
        <p:spPr>
          <a:xfrm>
            <a:off x="5189412" y="4826977"/>
            <a:ext cx="6713419" cy="1108563"/>
          </a:xfrm>
        </p:spPr>
        <p:txBody>
          <a:bodyPr>
            <a:normAutofit/>
          </a:bodyPr>
          <a:lstStyle>
            <a:lvl1pPr marL="0" indent="0" algn="r">
              <a:spcBef>
                <a:spcPts val="0"/>
              </a:spcBef>
              <a:buNone/>
              <a:defRPr sz="1700">
                <a:solidFill>
                  <a:srgbClr val="1C1573"/>
                </a:solidFill>
                <a:latin typeface="Helvetica" panose="020B0604020202030204" pitchFamily="34" charset="0"/>
              </a:defRPr>
            </a:lvl1pPr>
          </a:lstStyle>
          <a:p>
            <a:pPr lvl="0"/>
            <a:r>
              <a:rPr lang="en-US" dirty="0"/>
              <a:t>Click to edit </a:t>
            </a:r>
          </a:p>
          <a:p>
            <a:pPr lvl="0"/>
            <a:r>
              <a:rPr lang="en-US" dirty="0"/>
              <a:t>text</a:t>
            </a:r>
          </a:p>
        </p:txBody>
      </p:sp>
    </p:spTree>
    <p:extLst>
      <p:ext uri="{BB962C8B-B14F-4D97-AF65-F5344CB8AC3E}">
        <p14:creationId xmlns:p14="http://schemas.microsoft.com/office/powerpoint/2010/main" val="1661812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circle(in)">
                                      <p:cBhvr>
                                        <p:cTn id="7" dur="1200"/>
                                        <p:tgtEl>
                                          <p:spTgt spid="8"/>
                                        </p:tgtEl>
                                      </p:cBhvr>
                                    </p:animEffect>
                                  </p:childTnLst>
                                </p:cTn>
                              </p:par>
                            </p:childTnLst>
                          </p:cTn>
                        </p:par>
                        <p:par>
                          <p:cTn id="8" fill="hold">
                            <p:stCondLst>
                              <p:cond delay="1200"/>
                            </p:stCondLst>
                            <p:childTnLst>
                              <p:par>
                                <p:cTn id="9" presetID="20" presetClass="entr" presetSubtype="0"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edge">
                                      <p:cBhvr>
                                        <p:cTn id="11" dur="1300"/>
                                        <p:tgtEl>
                                          <p:spTgt spid="10"/>
                                        </p:tgtEl>
                                      </p:cBhvr>
                                    </p:animEffect>
                                  </p:childTnLst>
                                </p:cTn>
                              </p:par>
                            </p:childTnLst>
                          </p:cTn>
                        </p:par>
                        <p:par>
                          <p:cTn id="12" fill="hold">
                            <p:stCondLst>
                              <p:cond delay="2500"/>
                            </p:stCondLst>
                            <p:childTnLst>
                              <p:par>
                                <p:cTn id="13" presetID="10" presetClass="entr" presetSubtype="0" fill="hold"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par>
                          <p:cTn id="16" fill="hold">
                            <p:stCondLst>
                              <p:cond delay="3000"/>
                            </p:stCondLst>
                            <p:childTnLst>
                              <p:par>
                                <p:cTn id="17" presetID="22" presetClass="entr" presetSubtype="8" fill="hold"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wipe(left)">
                                      <p:cBhvr>
                                        <p:cTn id="19" dur="500"/>
                                        <p:tgtEl>
                                          <p:spTgt spid="9"/>
                                        </p:tgtEl>
                                      </p:cBhvr>
                                    </p:animEffect>
                                  </p:childTnLst>
                                </p:cTn>
                              </p:par>
                            </p:childTnLst>
                          </p:cTn>
                        </p:par>
                        <p:par>
                          <p:cTn id="20" fill="hold">
                            <p:stCondLst>
                              <p:cond delay="3500"/>
                            </p:stCondLst>
                            <p:childTnLst>
                              <p:par>
                                <p:cTn id="21" presetID="10" presetClass="entr" presetSubtype="0" fill="hold" nodeType="after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
                                        </p:tgtEl>
                                        <p:attrNameLst>
                                          <p:attrName>style.visibility</p:attrName>
                                        </p:attrNameLst>
                                      </p:cBhvr>
                                      <p:to>
                                        <p:strVal val="visible"/>
                                      </p:to>
                                    </p:set>
                                    <p:animEffect transition="in" filter="fade">
                                      <p:cBhvr>
                                        <p:cTn id="26" dur="500"/>
                                        <p:tgtEl>
                                          <p:spTgt spid="2"/>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0" end="0"/>
                                            </p:txEl>
                                          </p:spTgt>
                                        </p:tgtEl>
                                        <p:attrNameLst>
                                          <p:attrName>style.visibility</p:attrName>
                                        </p:attrNameLst>
                                      </p:cBhvr>
                                      <p:to>
                                        <p:strVal val="visible"/>
                                      </p:to>
                                    </p:set>
                                    <p:animEffect transition="in" filter="fade">
                                      <p:cBhvr>
                                        <p:cTn id="29" dur="500"/>
                                        <p:tgtEl>
                                          <p:spTgt spid="3">
                                            <p:txEl>
                                              <p:pRg st="0" end="0"/>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2">
                                            <p:txEl>
                                              <p:pRg st="0" end="0"/>
                                            </p:txEl>
                                          </p:spTgt>
                                        </p:tgtEl>
                                        <p:attrNameLst>
                                          <p:attrName>style.visibility</p:attrName>
                                        </p:attrNameLst>
                                      </p:cBhvr>
                                      <p:to>
                                        <p:strVal val="visible"/>
                                      </p:to>
                                    </p:set>
                                    <p:animEffect transition="in" filter="fade">
                                      <p:cBhvr>
                                        <p:cTn id="32" dur="500"/>
                                        <p:tgtEl>
                                          <p:spTgt spid="22">
                                            <p:txEl>
                                              <p:pRg st="0" end="0"/>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2">
                                            <p:txEl>
                                              <p:pRg st="1" end="1"/>
                                            </p:txEl>
                                          </p:spTgt>
                                        </p:tgtEl>
                                        <p:attrNameLst>
                                          <p:attrName>style.visibility</p:attrName>
                                        </p:attrNameLst>
                                      </p:cBhvr>
                                      <p:to>
                                        <p:strVal val="visible"/>
                                      </p:to>
                                    </p:set>
                                    <p:animEffect transition="in" filter="fade">
                                      <p:cBhvr>
                                        <p:cTn id="35" dur="500"/>
                                        <p:tgtEl>
                                          <p:spTgt spid="2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4750810" y="2223656"/>
            <a:ext cx="2690381" cy="2729344"/>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12192000" cy="40580"/>
          </a:xfrm>
          <a:prstGeom prst="rect">
            <a:avLst/>
          </a:prstGeom>
        </p:spPr>
      </p:pic>
      <p:pic>
        <p:nvPicPr>
          <p:cNvPr id="6" name="Picture 5"/>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743335" y="2482116"/>
            <a:ext cx="8848465" cy="2130566"/>
          </a:xfrm>
          <a:prstGeom prst="rect">
            <a:avLst/>
          </a:prstGeom>
        </p:spPr>
      </p:pic>
      <p:sp>
        <p:nvSpPr>
          <p:cNvPr id="7" name="Title 1"/>
          <p:cNvSpPr txBox="1">
            <a:spLocks/>
          </p:cNvSpPr>
          <p:nvPr userDrawn="1"/>
        </p:nvSpPr>
        <p:spPr>
          <a:xfrm>
            <a:off x="1831508" y="2575123"/>
            <a:ext cx="8666988" cy="1936878"/>
          </a:xfrm>
          <a:prstGeom prst="rect">
            <a:avLst/>
          </a:prstGeom>
        </p:spPr>
        <p:txBody>
          <a:bodyPr vert="horz" lIns="91440" tIns="45720" rIns="91440" bIns="45720" rtlCol="0" anchor="ctr">
            <a:normAutofit/>
          </a:bodyPr>
          <a:lstStyle>
            <a:lvl1pPr algn="r" defTabSz="685800" rtl="0" eaLnBrk="1" latinLnBrk="0" hangingPunct="1">
              <a:lnSpc>
                <a:spcPct val="90000"/>
              </a:lnSpc>
              <a:spcBef>
                <a:spcPct val="0"/>
              </a:spcBef>
              <a:buNone/>
              <a:defRPr sz="3200" b="1" kern="1200">
                <a:solidFill>
                  <a:schemeClr val="bg1"/>
                </a:solidFill>
                <a:latin typeface="Helvetica" panose="020B0604020202030204" pitchFamily="34" charset="0"/>
                <a:ea typeface="+mj-ea"/>
                <a:cs typeface="+mj-cs"/>
              </a:defRPr>
            </a:lvl1pPr>
          </a:lstStyle>
          <a:p>
            <a:pPr algn="ctr"/>
            <a:r>
              <a:rPr lang="en-US" sz="3600" dirty="0"/>
              <a:t>Click to edit Session title</a:t>
            </a:r>
          </a:p>
        </p:txBody>
      </p:sp>
    </p:spTree>
    <p:extLst>
      <p:ext uri="{BB962C8B-B14F-4D97-AF65-F5344CB8AC3E}">
        <p14:creationId xmlns:p14="http://schemas.microsoft.com/office/powerpoint/2010/main" val="1461970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childTnLst>
                                </p:cTn>
                              </p:par>
                              <p:par>
                                <p:cTn id="9" presetID="23" presetClass="entr" presetSubtype="16"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p:cTn id="11" dur="500" fill="hold"/>
                                        <p:tgtEl>
                                          <p:spTgt spid="7"/>
                                        </p:tgtEl>
                                        <p:attrNameLst>
                                          <p:attrName>ppt_w</p:attrName>
                                        </p:attrNameLst>
                                      </p:cBhvr>
                                      <p:tavLst>
                                        <p:tav tm="0">
                                          <p:val>
                                            <p:fltVal val="0"/>
                                          </p:val>
                                        </p:tav>
                                        <p:tav tm="100000">
                                          <p:val>
                                            <p:strVal val="#ppt_w"/>
                                          </p:val>
                                        </p:tav>
                                      </p:tavLst>
                                    </p:anim>
                                    <p:anim calcmode="lin" valueType="num">
                                      <p:cBhvr>
                                        <p:cTn id="12" dur="500" fill="hold"/>
                                        <p:tgtEl>
                                          <p:spTgt spid="7"/>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4750810" y="2223656"/>
            <a:ext cx="2690381" cy="2729344"/>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12192000" cy="40580"/>
          </a:xfrm>
          <a:prstGeom prst="rect">
            <a:avLst/>
          </a:prstGeom>
        </p:spPr>
      </p:pic>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160569"/>
            <a:ext cx="10668000" cy="764364"/>
          </a:xfrm>
          <a:prstGeom prst="rect">
            <a:avLst/>
          </a:prstGeom>
        </p:spPr>
      </p:pic>
      <p:sp>
        <p:nvSpPr>
          <p:cNvPr id="2" name="Title 1"/>
          <p:cNvSpPr>
            <a:spLocks noGrp="1"/>
          </p:cNvSpPr>
          <p:nvPr>
            <p:ph type="title"/>
          </p:nvPr>
        </p:nvSpPr>
        <p:spPr>
          <a:xfrm>
            <a:off x="838200" y="160569"/>
            <a:ext cx="9321800" cy="764364"/>
          </a:xfrm>
        </p:spPr>
        <p:txBody>
          <a:bodyPr>
            <a:normAutofit/>
          </a:bodyPr>
          <a:lstStyle>
            <a:lvl1pPr>
              <a:defRPr sz="3200" b="1">
                <a:solidFill>
                  <a:schemeClr val="bg1"/>
                </a:solidFill>
                <a:latin typeface="Helvetica" panose="020B0604020202030204" pitchFamily="34" charset="0"/>
              </a:defRPr>
            </a:lvl1pPr>
          </a:lstStyle>
          <a:p>
            <a:r>
              <a:rPr lang="en-US"/>
              <a:t>Click to edit Master title style</a:t>
            </a:r>
          </a:p>
        </p:txBody>
      </p:sp>
      <p:sp>
        <p:nvSpPr>
          <p:cNvPr id="11" name="Text Placeholder 10"/>
          <p:cNvSpPr>
            <a:spLocks noGrp="1"/>
          </p:cNvSpPr>
          <p:nvPr>
            <p:ph type="body" sz="quarter" idx="13"/>
          </p:nvPr>
        </p:nvSpPr>
        <p:spPr>
          <a:xfrm>
            <a:off x="857739" y="1600201"/>
            <a:ext cx="10160000" cy="2728913"/>
          </a:xfrm>
        </p:spPr>
        <p:txBody>
          <a:bodyPr/>
          <a:lstStyle>
            <a:lvl1pPr>
              <a:defRPr sz="1800">
                <a:latin typeface="Helvetica" panose="020B0604020202030204" pitchFamily="34" charset="0"/>
              </a:defRPr>
            </a:lvl1pPr>
            <a:lvl2pPr>
              <a:defRPr sz="1600">
                <a:latin typeface="Helvetica" panose="020B0604020202030204" pitchFamily="34" charset="0"/>
              </a:defRPr>
            </a:lvl2pPr>
            <a:lvl3pPr>
              <a:defRPr sz="1400">
                <a:latin typeface="Helvetica" panose="020B0604020202030204" pitchFamily="34" charset="0"/>
              </a:defRPr>
            </a:lvl3pPr>
            <a:lvl4pPr>
              <a:defRPr sz="1200">
                <a:latin typeface="Helvetica" panose="020B0604020202030204" pitchFamily="34" charset="0"/>
              </a:defRPr>
            </a:lvl4pPr>
            <a:lvl5pPr>
              <a:defRPr sz="1200">
                <a:latin typeface="Helvetica" panose="020B060402020203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12"/>
          <p:cNvSpPr>
            <a:spLocks noGrp="1"/>
          </p:cNvSpPr>
          <p:nvPr>
            <p:ph type="body" sz="quarter" idx="14"/>
          </p:nvPr>
        </p:nvSpPr>
        <p:spPr>
          <a:xfrm>
            <a:off x="329247" y="1143001"/>
            <a:ext cx="11196956" cy="395287"/>
          </a:xfrm>
        </p:spPr>
        <p:txBody>
          <a:bodyPr>
            <a:normAutofit/>
          </a:bodyPr>
          <a:lstStyle>
            <a:lvl1pPr marL="0" indent="0">
              <a:buNone/>
              <a:defRPr sz="2000" b="1">
                <a:solidFill>
                  <a:srgbClr val="1C1573"/>
                </a:solidFill>
                <a:latin typeface="Helvetica" panose="020B0604020202030204" pitchFamily="34" charset="0"/>
              </a:defRPr>
            </a:lvl1pPr>
            <a:lvl2pPr>
              <a:defRPr b="1">
                <a:solidFill>
                  <a:srgbClr val="1C1573"/>
                </a:solidFill>
                <a:latin typeface="Helvetica" panose="020B0604020202030204" pitchFamily="34" charset="0"/>
              </a:defRPr>
            </a:lvl2pPr>
            <a:lvl3pPr>
              <a:defRPr b="1">
                <a:solidFill>
                  <a:srgbClr val="1C1573"/>
                </a:solidFill>
                <a:latin typeface="Helvetica" panose="020B0604020202030204" pitchFamily="34" charset="0"/>
              </a:defRPr>
            </a:lvl3pPr>
            <a:lvl4pPr>
              <a:defRPr b="1">
                <a:solidFill>
                  <a:srgbClr val="1C1573"/>
                </a:solidFill>
                <a:latin typeface="Helvetica" panose="020B0604020202030204" pitchFamily="34" charset="0"/>
              </a:defRPr>
            </a:lvl4pPr>
            <a:lvl5pPr>
              <a:defRPr b="1">
                <a:solidFill>
                  <a:srgbClr val="1C1573"/>
                </a:solidFill>
                <a:latin typeface="Helvetica" panose="020B0604020202030204" pitchFamily="34" charset="0"/>
              </a:defRPr>
            </a:lvl5pPr>
          </a:lstStyle>
          <a:p>
            <a:pPr lvl="0"/>
            <a:r>
              <a:rPr lang="en-US" dirty="0"/>
              <a:t>Click to edit Master text styles</a:t>
            </a:r>
          </a:p>
        </p:txBody>
      </p:sp>
    </p:spTree>
    <p:extLst>
      <p:ext uri="{BB962C8B-B14F-4D97-AF65-F5344CB8AC3E}">
        <p14:creationId xmlns:p14="http://schemas.microsoft.com/office/powerpoint/2010/main" val="13615429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4750810" y="2223656"/>
            <a:ext cx="2690381" cy="2729344"/>
          </a:xfrm>
          <a:prstGeom prst="rect">
            <a:avLst/>
          </a:prstGeom>
        </p:spPr>
      </p:pic>
      <p:sp>
        <p:nvSpPr>
          <p:cNvPr id="2" name="Title 1"/>
          <p:cNvSpPr>
            <a:spLocks noGrp="1"/>
          </p:cNvSpPr>
          <p:nvPr>
            <p:ph type="title"/>
          </p:nvPr>
        </p:nvSpPr>
        <p:spPr>
          <a:xfrm>
            <a:off x="831850" y="1709738"/>
            <a:ext cx="10515600" cy="2852737"/>
          </a:xfrm>
        </p:spPr>
        <p:txBody>
          <a:bodyPr anchor="b">
            <a:normAutofit/>
          </a:bodyPr>
          <a:lstStyle>
            <a:lvl1pPr algn="r">
              <a:defRPr sz="5400" b="1">
                <a:solidFill>
                  <a:srgbClr val="150860"/>
                </a:solidFill>
                <a:latin typeface="Helvetica"/>
                <a:cs typeface="Helvetica"/>
              </a:defRPr>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lgn="r">
              <a:buNone/>
              <a:defRPr sz="2400" b="0" i="0">
                <a:solidFill>
                  <a:schemeClr val="tx1">
                    <a:tint val="75000"/>
                  </a:schemeClr>
                </a:solidFill>
                <a:latin typeface="Helvetica Light"/>
                <a:cs typeface="Helvetica Ligh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12192000" cy="40580"/>
          </a:xfrm>
          <a:prstGeom prst="rect">
            <a:avLst/>
          </a:prstGeom>
        </p:spPr>
      </p:pic>
    </p:spTree>
    <p:extLst>
      <p:ext uri="{BB962C8B-B14F-4D97-AF65-F5344CB8AC3E}">
        <p14:creationId xmlns:p14="http://schemas.microsoft.com/office/powerpoint/2010/main" val="375068714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46184519"/>
      </p:ext>
    </p:extLst>
  </p:cSld>
  <p:clrMap bg1="lt1" tx1="dk1" bg2="lt2" tx2="dk2" accent1="accent1" accent2="accent2" accent3="accent3" accent4="accent4" accent5="accent5" accent6="accent6" hlink="hlink" folHlink="folHlink"/>
  <p:sldLayoutIdLst>
    <p:sldLayoutId id="2147483738" r:id="rId1"/>
    <p:sldLayoutId id="2147483729" r:id="rId2"/>
    <p:sldLayoutId id="2147483739" r:id="rId3"/>
    <p:sldLayoutId id="2147483740"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hyperlink" Target="mailto:%7bf20160015@hyderabad.bits-pilani.ac.in%7d" TargetMode="External"/><Relationship Id="rId2" Type="http://schemas.openxmlformats.org/officeDocument/2006/relationships/hyperlink" Target="mailto:%7bgautam.g@wilp.bits-pilani.ac.in%7d" TargetMode="Externa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hyperlink" Target="https://monkeylearn.com/unstructured-data/" TargetMode="External"/><Relationship Id="rId2" Type="http://schemas.openxmlformats.org/officeDocument/2006/relationships/hyperlink" Target="https://monkeylearn.com/sentiment-analysis/" TargetMode="Externa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2895600" y="2549769"/>
            <a:ext cx="9296400" cy="1793631"/>
          </a:xfrm>
        </p:spPr>
        <p:txBody>
          <a:bodyPr>
            <a:normAutofit/>
          </a:bodyPr>
          <a:lstStyle/>
          <a:p>
            <a:r>
              <a:rPr lang="en-IN" sz="2800" dirty="0"/>
              <a:t>Domain #11 Capstone Project</a:t>
            </a:r>
            <a:br>
              <a:rPr lang="en-IN" sz="2800" dirty="0"/>
            </a:br>
            <a:r>
              <a:rPr lang="en-US" sz="2700" cap="small" dirty="0"/>
              <a:t>TWITTER SENTIMENT ANALYSIS</a:t>
            </a:r>
            <a:endParaRPr lang="en-US" sz="2700" dirty="0"/>
          </a:p>
        </p:txBody>
      </p:sp>
      <p:sp>
        <p:nvSpPr>
          <p:cNvPr id="6" name="Subtitle 5"/>
          <p:cNvSpPr>
            <a:spLocks noGrp="1"/>
          </p:cNvSpPr>
          <p:nvPr>
            <p:ph type="subTitle" idx="1"/>
          </p:nvPr>
        </p:nvSpPr>
        <p:spPr/>
        <p:txBody>
          <a:bodyPr>
            <a:noAutofit/>
          </a:bodyPr>
          <a:lstStyle/>
          <a:p>
            <a:pPr lvl="0"/>
            <a:r>
              <a:rPr lang="en-IN" sz="2400" dirty="0"/>
              <a:t>Group 33</a:t>
            </a:r>
          </a:p>
        </p:txBody>
      </p:sp>
      <p:sp>
        <p:nvSpPr>
          <p:cNvPr id="7" name="Text Placeholder 6"/>
          <p:cNvSpPr>
            <a:spLocks noGrp="1"/>
          </p:cNvSpPr>
          <p:nvPr>
            <p:ph type="body" sz="quarter" idx="14"/>
          </p:nvPr>
        </p:nvSpPr>
        <p:spPr>
          <a:xfrm>
            <a:off x="6746632" y="5029200"/>
            <a:ext cx="5673968" cy="1565763"/>
          </a:xfrm>
        </p:spPr>
        <p:txBody>
          <a:bodyPr>
            <a:noAutofit/>
          </a:bodyPr>
          <a:lstStyle/>
          <a:p>
            <a:pPr algn="l"/>
            <a:r>
              <a:rPr lang="en-US" sz="2000" dirty="0"/>
              <a:t>Aditya Baskaran		2019AIML028</a:t>
            </a:r>
          </a:p>
          <a:p>
            <a:pPr algn="l"/>
            <a:r>
              <a:rPr lang="en-US" sz="2000" dirty="0"/>
              <a:t>Aravind V			2019AIML127</a:t>
            </a:r>
          </a:p>
          <a:p>
            <a:pPr algn="l"/>
            <a:r>
              <a:rPr lang="en-US" sz="2000" dirty="0"/>
              <a:t>Ganesh Sharma		2019AIML014    </a:t>
            </a:r>
          </a:p>
          <a:p>
            <a:pPr algn="l"/>
            <a:r>
              <a:rPr lang="en-US" sz="2000" dirty="0" err="1"/>
              <a:t>Nithesh</a:t>
            </a:r>
            <a:r>
              <a:rPr lang="en-US" sz="2000" dirty="0"/>
              <a:t> Balakrishnan	 	2019AIML049</a:t>
            </a:r>
          </a:p>
          <a:p>
            <a:pPr algn="l"/>
            <a:r>
              <a:rPr lang="en-US" sz="2000" dirty="0"/>
              <a:t>Vibha Kumar			2019AIML153</a:t>
            </a:r>
          </a:p>
        </p:txBody>
      </p:sp>
    </p:spTree>
    <p:extLst>
      <p:ext uri="{BB962C8B-B14F-4D97-AF65-F5344CB8AC3E}">
        <p14:creationId xmlns:p14="http://schemas.microsoft.com/office/powerpoint/2010/main" val="3797254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Detailed Plan of work</a:t>
            </a:r>
          </a:p>
        </p:txBody>
      </p:sp>
      <p:graphicFrame>
        <p:nvGraphicFramePr>
          <p:cNvPr id="16" name="Table 15"/>
          <p:cNvGraphicFramePr>
            <a:graphicFrameLocks noGrp="1"/>
          </p:cNvGraphicFramePr>
          <p:nvPr>
            <p:extLst>
              <p:ext uri="{D42A27DB-BD31-4B8C-83A1-F6EECF244321}">
                <p14:modId xmlns:p14="http://schemas.microsoft.com/office/powerpoint/2010/main" val="1942315700"/>
              </p:ext>
            </p:extLst>
          </p:nvPr>
        </p:nvGraphicFramePr>
        <p:xfrm>
          <a:off x="59872" y="1232196"/>
          <a:ext cx="2607128" cy="1226820"/>
        </p:xfrm>
        <a:graphic>
          <a:graphicData uri="http://schemas.openxmlformats.org/drawingml/2006/table">
            <a:tbl>
              <a:tblPr firstRow="1" bandRow="1">
                <a:tableStyleId>{ED083AE6-46FA-4A59-8FB0-9F97EB10719F}</a:tableStyleId>
              </a:tblPr>
              <a:tblGrid>
                <a:gridCol w="2607128">
                  <a:extLst>
                    <a:ext uri="{9D8B030D-6E8A-4147-A177-3AD203B41FA5}">
                      <a16:colId xmlns:a16="http://schemas.microsoft.com/office/drawing/2014/main" val="20000"/>
                    </a:ext>
                  </a:extLst>
                </a:gridCol>
              </a:tblGrid>
              <a:tr h="169985">
                <a:tc>
                  <a:txBody>
                    <a:bodyPr/>
                    <a:lstStyle/>
                    <a:p>
                      <a:pPr algn="l" fontAlgn="b"/>
                      <a:r>
                        <a:rPr lang="en-US" sz="1300" b="0" i="0" u="none" strike="noStrike">
                          <a:solidFill>
                            <a:srgbClr val="404040"/>
                          </a:solidFill>
                          <a:effectLst/>
                          <a:latin typeface="Calibri" panose="020F0502020204030204" pitchFamily="34" charset="0"/>
                        </a:rPr>
                        <a:t>Explain and Discuss the problem statement</a:t>
                      </a:r>
                    </a:p>
                  </a:txBody>
                  <a:tcPr marL="9525" marR="9525" marT="9525" marB="0" anchor="b"/>
                </a:tc>
                <a:extLst>
                  <a:ext uri="{0D108BD9-81ED-4DB2-BD59-A6C34878D82A}">
                    <a16:rowId xmlns:a16="http://schemas.microsoft.com/office/drawing/2014/main" val="10000"/>
                  </a:ext>
                </a:extLst>
              </a:tr>
              <a:tr h="169985">
                <a:tc>
                  <a:txBody>
                    <a:bodyPr/>
                    <a:lstStyle/>
                    <a:p>
                      <a:pPr algn="l" fontAlgn="b"/>
                      <a:r>
                        <a:rPr lang="en-US" sz="1300" b="0" i="0" u="none" strike="noStrike">
                          <a:solidFill>
                            <a:srgbClr val="404040"/>
                          </a:solidFill>
                          <a:effectLst/>
                          <a:latin typeface="Calibri" panose="020F0502020204030204" pitchFamily="34" charset="0"/>
                        </a:rPr>
                        <a:t>Understanding of data structure</a:t>
                      </a:r>
                    </a:p>
                  </a:txBody>
                  <a:tcPr marL="9525" marR="9525" marT="9525" marB="0" anchor="b"/>
                </a:tc>
                <a:extLst>
                  <a:ext uri="{0D108BD9-81ED-4DB2-BD59-A6C34878D82A}">
                    <a16:rowId xmlns:a16="http://schemas.microsoft.com/office/drawing/2014/main" val="10001"/>
                  </a:ext>
                </a:extLst>
              </a:tr>
              <a:tr h="169985">
                <a:tc>
                  <a:txBody>
                    <a:bodyPr/>
                    <a:lstStyle/>
                    <a:p>
                      <a:pPr algn="l" fontAlgn="b"/>
                      <a:r>
                        <a:rPr lang="en-US" sz="1300" b="0" i="0" u="none" strike="noStrike">
                          <a:solidFill>
                            <a:srgbClr val="404040"/>
                          </a:solidFill>
                          <a:effectLst/>
                          <a:latin typeface="Calibri" panose="020F0502020204030204" pitchFamily="34" charset="0"/>
                        </a:rPr>
                        <a:t>Upload data</a:t>
                      </a:r>
                    </a:p>
                  </a:txBody>
                  <a:tcPr marL="9525" marR="9525" marT="9525" marB="0" anchor="b"/>
                </a:tc>
                <a:extLst>
                  <a:ext uri="{0D108BD9-81ED-4DB2-BD59-A6C34878D82A}">
                    <a16:rowId xmlns:a16="http://schemas.microsoft.com/office/drawing/2014/main" val="10002"/>
                  </a:ext>
                </a:extLst>
              </a:tr>
              <a:tr h="169985">
                <a:tc>
                  <a:txBody>
                    <a:bodyPr/>
                    <a:lstStyle/>
                    <a:p>
                      <a:pPr algn="l" fontAlgn="b"/>
                      <a:r>
                        <a:rPr lang="en-US" sz="1300" b="0" i="0" u="none" strike="noStrike" dirty="0">
                          <a:solidFill>
                            <a:srgbClr val="404040"/>
                          </a:solidFill>
                          <a:effectLst/>
                          <a:latin typeface="Calibri" panose="020F0502020204030204" pitchFamily="34" charset="0"/>
                        </a:rPr>
                        <a:t>Exploratory Data Analysis - Variable Identification, Visualization (plots)</a:t>
                      </a:r>
                    </a:p>
                  </a:txBody>
                  <a:tcPr marL="9525" marR="9525" marT="9525" marB="0" anchor="b"/>
                </a:tc>
                <a:extLst>
                  <a:ext uri="{0D108BD9-81ED-4DB2-BD59-A6C34878D82A}">
                    <a16:rowId xmlns:a16="http://schemas.microsoft.com/office/drawing/2014/main" val="10003"/>
                  </a:ext>
                </a:extLst>
              </a:tr>
            </a:tbl>
          </a:graphicData>
        </a:graphic>
      </p:graphicFrame>
      <p:graphicFrame>
        <p:nvGraphicFramePr>
          <p:cNvPr id="17" name="Table 16"/>
          <p:cNvGraphicFramePr>
            <a:graphicFrameLocks noGrp="1"/>
          </p:cNvGraphicFramePr>
          <p:nvPr>
            <p:extLst>
              <p:ext uri="{D42A27DB-BD31-4B8C-83A1-F6EECF244321}">
                <p14:modId xmlns:p14="http://schemas.microsoft.com/office/powerpoint/2010/main" val="882828848"/>
              </p:ext>
            </p:extLst>
          </p:nvPr>
        </p:nvGraphicFramePr>
        <p:xfrm>
          <a:off x="78920" y="3932802"/>
          <a:ext cx="2941866" cy="843768"/>
        </p:xfrm>
        <a:graphic>
          <a:graphicData uri="http://schemas.openxmlformats.org/drawingml/2006/table">
            <a:tbl>
              <a:tblPr firstRow="1" bandRow="1">
                <a:tableStyleId>{BDBED569-4797-4DF1-A0F4-6AAB3CD982D8}</a:tableStyleId>
              </a:tblPr>
              <a:tblGrid>
                <a:gridCol w="2941866">
                  <a:extLst>
                    <a:ext uri="{9D8B030D-6E8A-4147-A177-3AD203B41FA5}">
                      <a16:colId xmlns:a16="http://schemas.microsoft.com/office/drawing/2014/main" val="20000"/>
                    </a:ext>
                  </a:extLst>
                </a:gridCol>
              </a:tblGrid>
              <a:tr h="0">
                <a:tc>
                  <a:txBody>
                    <a:bodyPr/>
                    <a:lstStyle/>
                    <a:p>
                      <a:pPr algn="l" fontAlgn="b"/>
                      <a:r>
                        <a:rPr lang="en-US" sz="1300" b="0" i="0" u="none" strike="noStrike" dirty="0">
                          <a:solidFill>
                            <a:srgbClr val="404040"/>
                          </a:solidFill>
                          <a:effectLst/>
                          <a:latin typeface="Calibri" panose="020F0502020204030204" pitchFamily="34" charset="0"/>
                        </a:rPr>
                        <a:t>Feature Engineering  </a:t>
                      </a:r>
                    </a:p>
                  </a:txBody>
                  <a:tcPr marL="9525" marR="9525" marT="9525" marB="0" anchor="b"/>
                </a:tc>
                <a:extLst>
                  <a:ext uri="{0D108BD9-81ED-4DB2-BD59-A6C34878D82A}">
                    <a16:rowId xmlns:a16="http://schemas.microsoft.com/office/drawing/2014/main" val="10000"/>
                  </a:ext>
                </a:extLst>
              </a:tr>
              <a:tr h="0">
                <a:tc>
                  <a:txBody>
                    <a:bodyPr/>
                    <a:lstStyle/>
                    <a:p>
                      <a:pPr algn="l" fontAlgn="b"/>
                      <a:r>
                        <a:rPr lang="en-US" sz="1300" b="0" i="0" u="none" strike="noStrike">
                          <a:solidFill>
                            <a:srgbClr val="404040"/>
                          </a:solidFill>
                          <a:effectLst/>
                          <a:latin typeface="Calibri" panose="020F0502020204030204" pitchFamily="34" charset="0"/>
                        </a:rPr>
                        <a:t>Drop columns which are not required</a:t>
                      </a:r>
                    </a:p>
                  </a:txBody>
                  <a:tcPr marL="9525" marR="9525" marT="9525" marB="0" anchor="b"/>
                </a:tc>
                <a:extLst>
                  <a:ext uri="{0D108BD9-81ED-4DB2-BD59-A6C34878D82A}">
                    <a16:rowId xmlns:a16="http://schemas.microsoft.com/office/drawing/2014/main" val="10001"/>
                  </a:ext>
                </a:extLst>
              </a:tr>
              <a:tr h="0">
                <a:tc>
                  <a:txBody>
                    <a:bodyPr/>
                    <a:lstStyle/>
                    <a:p>
                      <a:pPr algn="l" fontAlgn="b"/>
                      <a:r>
                        <a:rPr lang="en-US" sz="1300" b="0" i="0" u="none" strike="noStrike" dirty="0">
                          <a:solidFill>
                            <a:srgbClr val="404040"/>
                          </a:solidFill>
                          <a:effectLst/>
                          <a:latin typeface="Calibri" panose="020F0502020204030204" pitchFamily="34" charset="0"/>
                        </a:rPr>
                        <a:t>Find, Visualize and Impute missing values </a:t>
                      </a:r>
                    </a:p>
                  </a:txBody>
                  <a:tcPr marL="9525" marR="9525" marT="9525" marB="0" anchor="b"/>
                </a:tc>
                <a:extLst>
                  <a:ext uri="{0D108BD9-81ED-4DB2-BD59-A6C34878D82A}">
                    <a16:rowId xmlns:a16="http://schemas.microsoft.com/office/drawing/2014/main" val="10002"/>
                  </a:ext>
                </a:extLst>
              </a:tr>
              <a:tr h="0">
                <a:tc>
                  <a:txBody>
                    <a:bodyPr/>
                    <a:lstStyle/>
                    <a:p>
                      <a:pPr algn="l" fontAlgn="b"/>
                      <a:r>
                        <a:rPr lang="en-US" sz="1400" u="none" strike="noStrike" dirty="0">
                          <a:effectLst/>
                        </a:rPr>
                        <a:t>Reviews along with BITS Faculty</a:t>
                      </a:r>
                      <a:endParaRPr lang="en-US" sz="1400" b="0" i="0" u="none" strike="noStrike" dirty="0">
                        <a:solidFill>
                          <a:srgbClr val="000000"/>
                        </a:solidFill>
                        <a:effectLst/>
                        <a:latin typeface="Calibri" panose="020F0502020204030204" pitchFamily="34" charset="0"/>
                      </a:endParaRPr>
                    </a:p>
                  </a:txBody>
                  <a:tcPr marL="7473" marR="7473" marT="7473" marB="0" anchor="b">
                    <a:solidFill>
                      <a:srgbClr val="92D050">
                        <a:alpha val="20000"/>
                      </a:srgbClr>
                    </a:solidFill>
                  </a:tcPr>
                </a:tc>
                <a:extLst>
                  <a:ext uri="{0D108BD9-81ED-4DB2-BD59-A6C34878D82A}">
                    <a16:rowId xmlns:a16="http://schemas.microsoft.com/office/drawing/2014/main" val="10005"/>
                  </a:ext>
                </a:extLst>
              </a:tr>
            </a:tbl>
          </a:graphicData>
        </a:graphic>
      </p:graphicFrame>
      <p:graphicFrame>
        <p:nvGraphicFramePr>
          <p:cNvPr id="19" name="Table 18"/>
          <p:cNvGraphicFramePr>
            <a:graphicFrameLocks noGrp="1"/>
          </p:cNvGraphicFramePr>
          <p:nvPr>
            <p:extLst>
              <p:ext uri="{D42A27DB-BD31-4B8C-83A1-F6EECF244321}">
                <p14:modId xmlns:p14="http://schemas.microsoft.com/office/powerpoint/2010/main" val="549691158"/>
              </p:ext>
            </p:extLst>
          </p:nvPr>
        </p:nvGraphicFramePr>
        <p:xfrm>
          <a:off x="3200401" y="3986877"/>
          <a:ext cx="3962399" cy="1466703"/>
        </p:xfrm>
        <a:graphic>
          <a:graphicData uri="http://schemas.openxmlformats.org/drawingml/2006/table">
            <a:tbl>
              <a:tblPr firstRow="1" bandRow="1">
                <a:tableStyleId>{BDBED569-4797-4DF1-A0F4-6AAB3CD982D8}</a:tableStyleId>
              </a:tblPr>
              <a:tblGrid>
                <a:gridCol w="3962399">
                  <a:extLst>
                    <a:ext uri="{9D8B030D-6E8A-4147-A177-3AD203B41FA5}">
                      <a16:colId xmlns:a16="http://schemas.microsoft.com/office/drawing/2014/main" val="20000"/>
                    </a:ext>
                  </a:extLst>
                </a:gridCol>
              </a:tblGrid>
              <a:tr h="0">
                <a:tc>
                  <a:txBody>
                    <a:bodyPr/>
                    <a:lstStyle/>
                    <a:p>
                      <a:pPr algn="l" fontAlgn="b"/>
                      <a:r>
                        <a:rPr lang="en-US" sz="1300" b="0" i="0" u="none" strike="noStrike" dirty="0">
                          <a:solidFill>
                            <a:srgbClr val="404040"/>
                          </a:solidFill>
                          <a:effectLst/>
                          <a:latin typeface="Calibri" panose="020F0502020204030204" pitchFamily="34" charset="0"/>
                        </a:rPr>
                        <a:t>Modeling</a:t>
                      </a:r>
                    </a:p>
                  </a:txBody>
                  <a:tcPr marL="9525" marR="9525" marT="9525" marB="0" anchor="b"/>
                </a:tc>
                <a:extLst>
                  <a:ext uri="{0D108BD9-81ED-4DB2-BD59-A6C34878D82A}">
                    <a16:rowId xmlns:a16="http://schemas.microsoft.com/office/drawing/2014/main" val="10000"/>
                  </a:ext>
                </a:extLst>
              </a:tr>
              <a:tr h="0">
                <a:tc>
                  <a:txBody>
                    <a:bodyPr/>
                    <a:lstStyle/>
                    <a:p>
                      <a:pPr algn="l" fontAlgn="b"/>
                      <a:r>
                        <a:rPr lang="en-US" sz="1300" b="0" i="0" u="none" strike="noStrike">
                          <a:solidFill>
                            <a:srgbClr val="404040"/>
                          </a:solidFill>
                          <a:effectLst/>
                          <a:latin typeface="Calibri" panose="020F0502020204030204" pitchFamily="34" charset="0"/>
                        </a:rPr>
                        <a:t>Split data betweeen test and train </a:t>
                      </a:r>
                    </a:p>
                  </a:txBody>
                  <a:tcPr marL="9525" marR="9525" marT="9525" marB="0" anchor="b"/>
                </a:tc>
                <a:extLst>
                  <a:ext uri="{0D108BD9-81ED-4DB2-BD59-A6C34878D82A}">
                    <a16:rowId xmlns:a16="http://schemas.microsoft.com/office/drawing/2014/main" val="10001"/>
                  </a:ext>
                </a:extLst>
              </a:tr>
              <a:tr h="0">
                <a:tc>
                  <a:txBody>
                    <a:bodyPr/>
                    <a:lstStyle/>
                    <a:p>
                      <a:pPr algn="l" fontAlgn="b"/>
                      <a:r>
                        <a:rPr lang="en-US" sz="1300" b="0" i="0" u="none" strike="noStrike">
                          <a:solidFill>
                            <a:srgbClr val="404040"/>
                          </a:solidFill>
                          <a:effectLst/>
                          <a:latin typeface="Calibri" panose="020F0502020204030204" pitchFamily="34" charset="0"/>
                        </a:rPr>
                        <a:t>Running ML Models</a:t>
                      </a:r>
                    </a:p>
                  </a:txBody>
                  <a:tcPr marL="9525" marR="9525" marT="9525" marB="0" anchor="b"/>
                </a:tc>
                <a:extLst>
                  <a:ext uri="{0D108BD9-81ED-4DB2-BD59-A6C34878D82A}">
                    <a16:rowId xmlns:a16="http://schemas.microsoft.com/office/drawing/2014/main" val="10002"/>
                  </a:ext>
                </a:extLst>
              </a:tr>
              <a:tr h="0">
                <a:tc>
                  <a:txBody>
                    <a:bodyPr/>
                    <a:lstStyle/>
                    <a:p>
                      <a:pPr algn="l" fontAlgn="b"/>
                      <a:r>
                        <a:rPr lang="en-US" sz="1300" b="0" i="0" u="none" strike="noStrike">
                          <a:solidFill>
                            <a:srgbClr val="404040"/>
                          </a:solidFill>
                          <a:effectLst/>
                          <a:latin typeface="Calibri" panose="020F0502020204030204" pitchFamily="34" charset="0"/>
                        </a:rPr>
                        <a:t>Logistic Regression</a:t>
                      </a:r>
                    </a:p>
                  </a:txBody>
                  <a:tcPr marL="9525" marR="9525" marT="9525" marB="0" anchor="b"/>
                </a:tc>
                <a:extLst>
                  <a:ext uri="{0D108BD9-81ED-4DB2-BD59-A6C34878D82A}">
                    <a16:rowId xmlns:a16="http://schemas.microsoft.com/office/drawing/2014/main" val="10003"/>
                  </a:ext>
                </a:extLst>
              </a:tr>
              <a:tr h="0">
                <a:tc>
                  <a:txBody>
                    <a:bodyPr/>
                    <a:lstStyle/>
                    <a:p>
                      <a:pPr algn="l" fontAlgn="b"/>
                      <a:r>
                        <a:rPr lang="en-US" sz="1300" b="0" i="0" u="none" strike="noStrike">
                          <a:solidFill>
                            <a:srgbClr val="404040"/>
                          </a:solidFill>
                          <a:effectLst/>
                          <a:latin typeface="Calibri" panose="020F0502020204030204" pitchFamily="34" charset="0"/>
                        </a:rPr>
                        <a:t>Decision Tree</a:t>
                      </a:r>
                    </a:p>
                  </a:txBody>
                  <a:tcPr marL="9525" marR="9525" marT="9525" marB="0" anchor="b"/>
                </a:tc>
                <a:extLst>
                  <a:ext uri="{0D108BD9-81ED-4DB2-BD59-A6C34878D82A}">
                    <a16:rowId xmlns:a16="http://schemas.microsoft.com/office/drawing/2014/main" val="10004"/>
                  </a:ext>
                </a:extLst>
              </a:tr>
              <a:tr h="0">
                <a:tc>
                  <a:txBody>
                    <a:bodyPr/>
                    <a:lstStyle/>
                    <a:p>
                      <a:pPr algn="l" fontAlgn="b"/>
                      <a:r>
                        <a:rPr lang="en-US" sz="1300" b="0" i="0" u="none" strike="noStrike" dirty="0">
                          <a:solidFill>
                            <a:srgbClr val="404040"/>
                          </a:solidFill>
                          <a:effectLst/>
                          <a:latin typeface="Calibri" panose="020F0502020204030204" pitchFamily="34" charset="0"/>
                        </a:rPr>
                        <a:t>Random Forest</a:t>
                      </a:r>
                    </a:p>
                  </a:txBody>
                  <a:tcPr marL="9525" marR="9525" marT="9525" marB="0" anchor="b"/>
                </a:tc>
                <a:extLst>
                  <a:ext uri="{0D108BD9-81ED-4DB2-BD59-A6C34878D82A}">
                    <a16:rowId xmlns:a16="http://schemas.microsoft.com/office/drawing/2014/main" val="10005"/>
                  </a:ext>
                </a:extLst>
              </a:tr>
              <a:tr h="0">
                <a:tc>
                  <a:txBody>
                    <a:bodyPr/>
                    <a:lstStyle/>
                    <a:p>
                      <a:pPr algn="l" fontAlgn="b"/>
                      <a:r>
                        <a:rPr lang="en-US" sz="1400" u="none" strike="noStrike" dirty="0">
                          <a:effectLst/>
                        </a:rPr>
                        <a:t>Reviews along with BITS Faculty</a:t>
                      </a:r>
                      <a:endParaRPr lang="en-US" sz="1400" b="0" i="0" u="none" strike="noStrike" dirty="0">
                        <a:solidFill>
                          <a:srgbClr val="000000"/>
                        </a:solidFill>
                        <a:effectLst/>
                        <a:latin typeface="Calibri" panose="020F0502020204030204" pitchFamily="34" charset="0"/>
                      </a:endParaRPr>
                    </a:p>
                  </a:txBody>
                  <a:tcPr marL="7473" marR="7473" marT="7473" marB="0" anchor="b">
                    <a:solidFill>
                      <a:srgbClr val="92D050"/>
                    </a:solidFill>
                  </a:tcPr>
                </a:tc>
                <a:extLst>
                  <a:ext uri="{0D108BD9-81ED-4DB2-BD59-A6C34878D82A}">
                    <a16:rowId xmlns:a16="http://schemas.microsoft.com/office/drawing/2014/main" val="10010"/>
                  </a:ext>
                </a:extLst>
              </a:tr>
            </a:tbl>
          </a:graphicData>
        </a:graphic>
      </p:graphicFrame>
      <p:graphicFrame>
        <p:nvGraphicFramePr>
          <p:cNvPr id="20" name="Table 19"/>
          <p:cNvGraphicFramePr>
            <a:graphicFrameLocks noGrp="1"/>
          </p:cNvGraphicFramePr>
          <p:nvPr>
            <p:extLst>
              <p:ext uri="{D42A27DB-BD31-4B8C-83A1-F6EECF244321}">
                <p14:modId xmlns:p14="http://schemas.microsoft.com/office/powerpoint/2010/main" val="1576117580"/>
              </p:ext>
            </p:extLst>
          </p:nvPr>
        </p:nvGraphicFramePr>
        <p:xfrm>
          <a:off x="5880120" y="1466564"/>
          <a:ext cx="1960688" cy="1151695"/>
        </p:xfrm>
        <a:graphic>
          <a:graphicData uri="http://schemas.openxmlformats.org/drawingml/2006/table">
            <a:tbl>
              <a:tblPr firstRow="1" bandRow="1">
                <a:tableStyleId>{8799B23B-EC83-4686-B30A-512413B5E67A}</a:tableStyleId>
              </a:tblPr>
              <a:tblGrid>
                <a:gridCol w="1960688">
                  <a:extLst>
                    <a:ext uri="{9D8B030D-6E8A-4147-A177-3AD203B41FA5}">
                      <a16:colId xmlns:a16="http://schemas.microsoft.com/office/drawing/2014/main" val="20000"/>
                    </a:ext>
                  </a:extLst>
                </a:gridCol>
              </a:tblGrid>
              <a:tr h="230339">
                <a:tc>
                  <a:txBody>
                    <a:bodyPr/>
                    <a:lstStyle/>
                    <a:p>
                      <a:pPr algn="l" fontAlgn="b"/>
                      <a:r>
                        <a:rPr lang="en-US" sz="1400" u="none" strike="noStrike" dirty="0">
                          <a:effectLst/>
                        </a:rPr>
                        <a:t>Modeling : </a:t>
                      </a:r>
                      <a:endParaRPr lang="en-US" sz="1400" b="0" i="0" u="none" strike="noStrike" dirty="0">
                        <a:solidFill>
                          <a:srgbClr val="000000"/>
                        </a:solidFill>
                        <a:effectLst/>
                        <a:latin typeface="Calibri" panose="020F0502020204030204" pitchFamily="34" charset="0"/>
                      </a:endParaRPr>
                    </a:p>
                  </a:txBody>
                  <a:tcPr marL="7772" marR="7772" marT="7772" marB="0" anchor="b"/>
                </a:tc>
                <a:extLst>
                  <a:ext uri="{0D108BD9-81ED-4DB2-BD59-A6C34878D82A}">
                    <a16:rowId xmlns:a16="http://schemas.microsoft.com/office/drawing/2014/main" val="10000"/>
                  </a:ext>
                </a:extLst>
              </a:tr>
              <a:tr h="230339">
                <a:tc>
                  <a:txBody>
                    <a:bodyPr/>
                    <a:lstStyle/>
                    <a:p>
                      <a:pPr algn="l" fontAlgn="b"/>
                      <a:r>
                        <a:rPr lang="en-US" sz="1300" b="0" i="0" u="none" strike="noStrike" dirty="0">
                          <a:solidFill>
                            <a:srgbClr val="404040"/>
                          </a:solidFill>
                          <a:effectLst/>
                          <a:latin typeface="Calibri" panose="020F0502020204030204" pitchFamily="34" charset="0"/>
                        </a:rPr>
                        <a:t>XGBoost</a:t>
                      </a:r>
                    </a:p>
                  </a:txBody>
                  <a:tcPr marL="9525" marR="9525" marT="9525" marB="0" anchor="b"/>
                </a:tc>
                <a:extLst>
                  <a:ext uri="{0D108BD9-81ED-4DB2-BD59-A6C34878D82A}">
                    <a16:rowId xmlns:a16="http://schemas.microsoft.com/office/drawing/2014/main" val="10001"/>
                  </a:ext>
                </a:extLst>
              </a:tr>
              <a:tr h="230339">
                <a:tc>
                  <a:txBody>
                    <a:bodyPr/>
                    <a:lstStyle/>
                    <a:p>
                      <a:pPr algn="l" fontAlgn="b"/>
                      <a:r>
                        <a:rPr lang="en-US" sz="1300" b="0" i="0" u="none" strike="noStrike" dirty="0" err="1">
                          <a:solidFill>
                            <a:srgbClr val="404040"/>
                          </a:solidFill>
                          <a:effectLst/>
                          <a:latin typeface="Calibri" panose="020F0502020204030204" pitchFamily="34" charset="0"/>
                        </a:rPr>
                        <a:t>CatBoost</a:t>
                      </a:r>
                      <a:endParaRPr lang="en-US" sz="1300" b="0" i="0" u="none" strike="noStrike" dirty="0">
                        <a:solidFill>
                          <a:srgbClr val="40404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02"/>
                  </a:ext>
                </a:extLst>
              </a:tr>
              <a:tr h="230339">
                <a:tc>
                  <a:txBody>
                    <a:bodyPr/>
                    <a:lstStyle/>
                    <a:p>
                      <a:pPr algn="l" fontAlgn="b"/>
                      <a:r>
                        <a:rPr lang="en-US" sz="1300" b="0" i="0" u="none" strike="noStrike">
                          <a:solidFill>
                            <a:srgbClr val="404040"/>
                          </a:solidFill>
                          <a:effectLst/>
                          <a:latin typeface="Calibri" panose="020F0502020204030204" pitchFamily="34" charset="0"/>
                        </a:rPr>
                        <a:t>lightGBM</a:t>
                      </a:r>
                    </a:p>
                  </a:txBody>
                  <a:tcPr marL="9525" marR="9525" marT="9525" marB="0" anchor="b"/>
                </a:tc>
                <a:extLst>
                  <a:ext uri="{0D108BD9-81ED-4DB2-BD59-A6C34878D82A}">
                    <a16:rowId xmlns:a16="http://schemas.microsoft.com/office/drawing/2014/main" val="10003"/>
                  </a:ext>
                </a:extLst>
              </a:tr>
              <a:tr h="230339">
                <a:tc>
                  <a:txBody>
                    <a:bodyPr/>
                    <a:lstStyle/>
                    <a:p>
                      <a:pPr algn="l" fontAlgn="b"/>
                      <a:r>
                        <a:rPr lang="en-US" sz="1300" b="0" i="0" u="none" strike="noStrike" dirty="0">
                          <a:solidFill>
                            <a:srgbClr val="404040"/>
                          </a:solidFill>
                          <a:effectLst/>
                          <a:latin typeface="Calibri" panose="020F0502020204030204" pitchFamily="34" charset="0"/>
                        </a:rPr>
                        <a:t>SVM</a:t>
                      </a:r>
                    </a:p>
                  </a:txBody>
                  <a:tcPr marL="9525" marR="9525" marT="9525" marB="0" anchor="b"/>
                </a:tc>
                <a:extLst>
                  <a:ext uri="{0D108BD9-81ED-4DB2-BD59-A6C34878D82A}">
                    <a16:rowId xmlns:a16="http://schemas.microsoft.com/office/drawing/2014/main" val="10004"/>
                  </a:ext>
                </a:extLst>
              </a:tr>
            </a:tbl>
          </a:graphicData>
        </a:graphic>
      </p:graphicFrame>
      <p:graphicFrame>
        <p:nvGraphicFramePr>
          <p:cNvPr id="21" name="Table 20"/>
          <p:cNvGraphicFramePr>
            <a:graphicFrameLocks noGrp="1"/>
          </p:cNvGraphicFramePr>
          <p:nvPr>
            <p:extLst>
              <p:ext uri="{D42A27DB-BD31-4B8C-83A1-F6EECF244321}">
                <p14:modId xmlns:p14="http://schemas.microsoft.com/office/powerpoint/2010/main" val="1159046801"/>
              </p:ext>
            </p:extLst>
          </p:nvPr>
        </p:nvGraphicFramePr>
        <p:xfrm>
          <a:off x="7273825" y="4007208"/>
          <a:ext cx="2022575" cy="1432712"/>
        </p:xfrm>
        <a:graphic>
          <a:graphicData uri="http://schemas.openxmlformats.org/drawingml/2006/table">
            <a:tbl>
              <a:tblPr firstRow="1" bandRow="1">
                <a:tableStyleId>{8799B23B-EC83-4686-B30A-512413B5E67A}</a:tableStyleId>
              </a:tblPr>
              <a:tblGrid>
                <a:gridCol w="2022575">
                  <a:extLst>
                    <a:ext uri="{9D8B030D-6E8A-4147-A177-3AD203B41FA5}">
                      <a16:colId xmlns:a16="http://schemas.microsoft.com/office/drawing/2014/main" val="20000"/>
                    </a:ext>
                  </a:extLst>
                </a:gridCol>
              </a:tblGrid>
              <a:tr h="56915">
                <a:tc>
                  <a:txBody>
                    <a:bodyPr/>
                    <a:lstStyle/>
                    <a:p>
                      <a:pPr algn="l" fontAlgn="b"/>
                      <a:r>
                        <a:rPr lang="en-US" sz="1400" u="none" strike="noStrike" dirty="0">
                          <a:effectLst/>
                        </a:rPr>
                        <a:t>Apply Different  model</a:t>
                      </a:r>
                      <a:endParaRPr lang="en-US" sz="1400" b="0" i="0" u="none" strike="noStrike" dirty="0">
                        <a:solidFill>
                          <a:srgbClr val="000000"/>
                        </a:solidFill>
                        <a:effectLst/>
                        <a:latin typeface="Calibri" panose="020F0502020204030204" pitchFamily="34" charset="0"/>
                      </a:endParaRPr>
                    </a:p>
                  </a:txBody>
                  <a:tcPr marL="7772" marR="7772" marT="7772" marB="0" anchor="b"/>
                </a:tc>
                <a:extLst>
                  <a:ext uri="{0D108BD9-81ED-4DB2-BD59-A6C34878D82A}">
                    <a16:rowId xmlns:a16="http://schemas.microsoft.com/office/drawing/2014/main" val="10000"/>
                  </a:ext>
                </a:extLst>
              </a:tr>
              <a:tr h="56915">
                <a:tc>
                  <a:txBody>
                    <a:bodyPr/>
                    <a:lstStyle/>
                    <a:p>
                      <a:pPr algn="l" fontAlgn="b"/>
                      <a:r>
                        <a:rPr lang="en-US" sz="1300" b="0" i="0" u="none" strike="noStrike" dirty="0">
                          <a:solidFill>
                            <a:srgbClr val="404040"/>
                          </a:solidFill>
                          <a:effectLst/>
                          <a:latin typeface="Calibri" panose="020F0502020204030204" pitchFamily="34" charset="0"/>
                        </a:rPr>
                        <a:t>Implementing </a:t>
                      </a:r>
                      <a:r>
                        <a:rPr lang="en-US" sz="1300" b="0" i="0" u="none" strike="noStrike" dirty="0" err="1">
                          <a:solidFill>
                            <a:srgbClr val="404040"/>
                          </a:solidFill>
                          <a:effectLst/>
                          <a:latin typeface="Calibri" panose="020F0502020204030204" pitchFamily="34" charset="0"/>
                        </a:rPr>
                        <a:t>GridSearch</a:t>
                      </a:r>
                      <a:r>
                        <a:rPr lang="en-US" sz="1300" b="0" i="0" u="none" strike="noStrike" dirty="0">
                          <a:solidFill>
                            <a:srgbClr val="404040"/>
                          </a:solidFill>
                          <a:effectLst/>
                          <a:latin typeface="Calibri" panose="020F0502020204030204" pitchFamily="34" charset="0"/>
                        </a:rPr>
                        <a:t> and Pipeline for Tuning above models</a:t>
                      </a:r>
                    </a:p>
                  </a:txBody>
                  <a:tcPr marL="9525" marR="9525" marT="9525" marB="0" anchor="b"/>
                </a:tc>
                <a:extLst>
                  <a:ext uri="{0D108BD9-81ED-4DB2-BD59-A6C34878D82A}">
                    <a16:rowId xmlns:a16="http://schemas.microsoft.com/office/drawing/2014/main" val="10001"/>
                  </a:ext>
                </a:extLst>
              </a:tr>
              <a:tr h="56915">
                <a:tc>
                  <a:txBody>
                    <a:bodyPr/>
                    <a:lstStyle/>
                    <a:p>
                      <a:pPr algn="l" fontAlgn="b"/>
                      <a:r>
                        <a:rPr lang="en-US" sz="1300" b="0" i="0" u="none" strike="noStrike">
                          <a:solidFill>
                            <a:srgbClr val="404040"/>
                          </a:solidFill>
                          <a:effectLst/>
                          <a:latin typeface="Calibri" panose="020F0502020204030204" pitchFamily="34" charset="0"/>
                        </a:rPr>
                        <a:t>Artifical Neural Network</a:t>
                      </a:r>
                    </a:p>
                  </a:txBody>
                  <a:tcPr marL="9525" marR="9525" marT="9525" marB="0" anchor="b"/>
                </a:tc>
                <a:extLst>
                  <a:ext uri="{0D108BD9-81ED-4DB2-BD59-A6C34878D82A}">
                    <a16:rowId xmlns:a16="http://schemas.microsoft.com/office/drawing/2014/main" val="10002"/>
                  </a:ext>
                </a:extLst>
              </a:tr>
              <a:tr h="56915">
                <a:tc>
                  <a:txBody>
                    <a:bodyPr/>
                    <a:lstStyle/>
                    <a:p>
                      <a:pPr algn="l" fontAlgn="b"/>
                      <a:r>
                        <a:rPr lang="en-US" sz="1300" b="0" i="0" u="none" strike="noStrike" dirty="0">
                          <a:solidFill>
                            <a:srgbClr val="404040"/>
                          </a:solidFill>
                          <a:effectLst/>
                          <a:latin typeface="Calibri" panose="020F0502020204030204" pitchFamily="34" charset="0"/>
                        </a:rPr>
                        <a:t>Implementing H2O</a:t>
                      </a:r>
                    </a:p>
                  </a:txBody>
                  <a:tcPr marL="9525" marR="9525" marT="9525" marB="0" anchor="b"/>
                </a:tc>
                <a:extLst>
                  <a:ext uri="{0D108BD9-81ED-4DB2-BD59-A6C34878D82A}">
                    <a16:rowId xmlns:a16="http://schemas.microsoft.com/office/drawing/2014/main" val="10003"/>
                  </a:ext>
                </a:extLst>
              </a:tr>
              <a:tr h="56915">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200" u="none" strike="noStrike" dirty="0">
                          <a:effectLst/>
                        </a:rPr>
                        <a:t>Reviews along with BITS Faculty</a:t>
                      </a:r>
                      <a:endParaRPr lang="en-US" sz="1200" b="0" i="0" u="none" strike="noStrike" dirty="0">
                        <a:solidFill>
                          <a:srgbClr val="000000"/>
                        </a:solidFill>
                        <a:effectLst/>
                        <a:latin typeface="Calibri" panose="020F0502020204030204" pitchFamily="34" charset="0"/>
                      </a:endParaRPr>
                    </a:p>
                  </a:txBody>
                  <a:tcPr marL="9525" marR="9525" marT="9525" marB="0" anchor="b">
                    <a:solidFill>
                      <a:srgbClr val="92D050"/>
                    </a:solidFill>
                  </a:tcPr>
                </a:tc>
                <a:extLst>
                  <a:ext uri="{0D108BD9-81ED-4DB2-BD59-A6C34878D82A}">
                    <a16:rowId xmlns:a16="http://schemas.microsoft.com/office/drawing/2014/main" val="10004"/>
                  </a:ext>
                </a:extLst>
              </a:tr>
            </a:tbl>
          </a:graphicData>
        </a:graphic>
      </p:graphicFrame>
      <p:graphicFrame>
        <p:nvGraphicFramePr>
          <p:cNvPr id="22" name="Table 21"/>
          <p:cNvGraphicFramePr>
            <a:graphicFrameLocks noGrp="1"/>
          </p:cNvGraphicFramePr>
          <p:nvPr>
            <p:extLst>
              <p:ext uri="{D42A27DB-BD31-4B8C-83A1-F6EECF244321}">
                <p14:modId xmlns:p14="http://schemas.microsoft.com/office/powerpoint/2010/main" val="870785705"/>
              </p:ext>
            </p:extLst>
          </p:nvPr>
        </p:nvGraphicFramePr>
        <p:xfrm>
          <a:off x="8867981" y="956061"/>
          <a:ext cx="1952419" cy="921356"/>
        </p:xfrm>
        <a:graphic>
          <a:graphicData uri="http://schemas.openxmlformats.org/drawingml/2006/table">
            <a:tbl>
              <a:tblPr firstRow="1" bandRow="1">
                <a:tableStyleId>{8799B23B-EC83-4686-B30A-512413B5E67A}</a:tableStyleId>
              </a:tblPr>
              <a:tblGrid>
                <a:gridCol w="1952419">
                  <a:extLst>
                    <a:ext uri="{9D8B030D-6E8A-4147-A177-3AD203B41FA5}">
                      <a16:colId xmlns:a16="http://schemas.microsoft.com/office/drawing/2014/main" val="20000"/>
                    </a:ext>
                  </a:extLst>
                </a:gridCol>
              </a:tblGrid>
              <a:tr h="230339">
                <a:tc>
                  <a:txBody>
                    <a:bodyPr/>
                    <a:lstStyle/>
                    <a:p>
                      <a:pPr algn="l" fontAlgn="b"/>
                      <a:r>
                        <a:rPr lang="en-US" sz="1400" u="none" strike="noStrike" dirty="0">
                          <a:effectLst/>
                        </a:rPr>
                        <a:t>Apply Different</a:t>
                      </a:r>
                      <a:r>
                        <a:rPr lang="en-US" sz="1400" u="none" strike="noStrike" baseline="0" dirty="0">
                          <a:effectLst/>
                        </a:rPr>
                        <a:t> </a:t>
                      </a:r>
                      <a:r>
                        <a:rPr lang="en-US" sz="1400" u="none" strike="noStrike" dirty="0">
                          <a:effectLst/>
                        </a:rPr>
                        <a:t>Model</a:t>
                      </a:r>
                      <a:endParaRPr lang="en-US" sz="1400" b="0" i="0" u="none" strike="noStrike" dirty="0">
                        <a:solidFill>
                          <a:schemeClr val="bg1"/>
                        </a:solidFill>
                        <a:effectLst/>
                        <a:latin typeface="Calibri" panose="020F0502020204030204" pitchFamily="34" charset="0"/>
                      </a:endParaRPr>
                    </a:p>
                  </a:txBody>
                  <a:tcPr marL="7772" marR="7772" marT="7772" marB="0" anchor="b"/>
                </a:tc>
                <a:extLst>
                  <a:ext uri="{0D108BD9-81ED-4DB2-BD59-A6C34878D82A}">
                    <a16:rowId xmlns:a16="http://schemas.microsoft.com/office/drawing/2014/main" val="10000"/>
                  </a:ext>
                </a:extLst>
              </a:tr>
              <a:tr h="230339">
                <a:tc>
                  <a:txBody>
                    <a:bodyPr/>
                    <a:lstStyle/>
                    <a:p>
                      <a:pPr algn="l" fontAlgn="b"/>
                      <a:r>
                        <a:rPr lang="en-US" sz="1300" b="0" i="0" u="none" strike="noStrike" dirty="0">
                          <a:solidFill>
                            <a:srgbClr val="404040"/>
                          </a:solidFill>
                          <a:effectLst/>
                          <a:latin typeface="Calibri" panose="020F0502020204030204" pitchFamily="34" charset="0"/>
                        </a:rPr>
                        <a:t>Model</a:t>
                      </a:r>
                      <a:r>
                        <a:rPr lang="en-US" sz="1300" b="0" i="0" u="none" strike="noStrike" baseline="0" dirty="0">
                          <a:solidFill>
                            <a:srgbClr val="404040"/>
                          </a:solidFill>
                          <a:effectLst/>
                          <a:latin typeface="Calibri" panose="020F0502020204030204" pitchFamily="34" charset="0"/>
                        </a:rPr>
                        <a:t> Tuning</a:t>
                      </a:r>
                      <a:endParaRPr lang="en-US" sz="1300" b="0" i="0" u="none" strike="noStrike" dirty="0">
                        <a:solidFill>
                          <a:srgbClr val="40404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01"/>
                  </a:ext>
                </a:extLst>
              </a:tr>
              <a:tr h="230339">
                <a:tc>
                  <a:txBody>
                    <a:bodyPr/>
                    <a:lstStyle/>
                    <a:p>
                      <a:pPr algn="l" fontAlgn="b"/>
                      <a:r>
                        <a:rPr lang="en-US" sz="1300" b="0" i="0" u="none" strike="noStrike" dirty="0">
                          <a:solidFill>
                            <a:srgbClr val="404040"/>
                          </a:solidFill>
                          <a:effectLst/>
                          <a:latin typeface="Calibri" panose="020F0502020204030204" pitchFamily="34" charset="0"/>
                        </a:rPr>
                        <a:t>Evaluation</a:t>
                      </a:r>
                      <a:r>
                        <a:rPr lang="en-US" sz="1300" b="0" i="0" u="none" strike="noStrike" baseline="0" dirty="0">
                          <a:solidFill>
                            <a:srgbClr val="404040"/>
                          </a:solidFill>
                          <a:effectLst/>
                          <a:latin typeface="Calibri" panose="020F0502020204030204" pitchFamily="34" charset="0"/>
                        </a:rPr>
                        <a:t> &amp; </a:t>
                      </a:r>
                      <a:r>
                        <a:rPr lang="en-US" sz="1300" b="0" i="0" u="none" strike="noStrike" dirty="0">
                          <a:solidFill>
                            <a:srgbClr val="404040"/>
                          </a:solidFill>
                          <a:effectLst/>
                          <a:latin typeface="Calibri" panose="020F0502020204030204" pitchFamily="34" charset="0"/>
                        </a:rPr>
                        <a:t>Interpretation</a:t>
                      </a:r>
                    </a:p>
                  </a:txBody>
                  <a:tcPr marL="9525" marR="9525" marT="9525" marB="0" anchor="b"/>
                </a:tc>
                <a:extLst>
                  <a:ext uri="{0D108BD9-81ED-4DB2-BD59-A6C34878D82A}">
                    <a16:rowId xmlns:a16="http://schemas.microsoft.com/office/drawing/2014/main" val="10002"/>
                  </a:ext>
                </a:extLst>
              </a:tr>
              <a:tr h="230339">
                <a:tc>
                  <a:txBody>
                    <a:bodyPr/>
                    <a:lstStyle/>
                    <a:p>
                      <a:pPr algn="l" fontAlgn="b"/>
                      <a:r>
                        <a:rPr lang="en-US" sz="1300" b="0" i="0" u="none" strike="noStrike" dirty="0">
                          <a:solidFill>
                            <a:srgbClr val="404040"/>
                          </a:solidFill>
                          <a:effectLst/>
                          <a:latin typeface="Calibri" panose="020F0502020204030204" pitchFamily="34" charset="0"/>
                        </a:rPr>
                        <a:t>Report Writing</a:t>
                      </a:r>
                    </a:p>
                  </a:txBody>
                  <a:tcPr marL="9525" marR="9525" marT="9525" marB="0" anchor="b"/>
                </a:tc>
                <a:extLst>
                  <a:ext uri="{0D108BD9-81ED-4DB2-BD59-A6C34878D82A}">
                    <a16:rowId xmlns:a16="http://schemas.microsoft.com/office/drawing/2014/main" val="10003"/>
                  </a:ext>
                </a:extLst>
              </a:tr>
            </a:tbl>
          </a:graphicData>
        </a:graphic>
      </p:graphicFrame>
      <p:graphicFrame>
        <p:nvGraphicFramePr>
          <p:cNvPr id="24" name="Table 23"/>
          <p:cNvGraphicFramePr>
            <a:graphicFrameLocks noGrp="1"/>
          </p:cNvGraphicFramePr>
          <p:nvPr>
            <p:extLst>
              <p:ext uri="{D42A27DB-BD31-4B8C-83A1-F6EECF244321}">
                <p14:modId xmlns:p14="http://schemas.microsoft.com/office/powerpoint/2010/main" val="2157557878"/>
              </p:ext>
            </p:extLst>
          </p:nvPr>
        </p:nvGraphicFramePr>
        <p:xfrm>
          <a:off x="9448800" y="4006600"/>
          <a:ext cx="2632173" cy="1499691"/>
        </p:xfrm>
        <a:graphic>
          <a:graphicData uri="http://schemas.openxmlformats.org/drawingml/2006/table">
            <a:tbl>
              <a:tblPr firstRow="1" bandRow="1">
                <a:tableStyleId>{5DA37D80-6434-44D0-A028-1B22A696006F}</a:tableStyleId>
              </a:tblPr>
              <a:tblGrid>
                <a:gridCol w="2632173">
                  <a:extLst>
                    <a:ext uri="{9D8B030D-6E8A-4147-A177-3AD203B41FA5}">
                      <a16:colId xmlns:a16="http://schemas.microsoft.com/office/drawing/2014/main" val="20000"/>
                    </a:ext>
                  </a:extLst>
                </a:gridCol>
              </a:tblGrid>
              <a:tr h="55269">
                <a:tc>
                  <a:txBody>
                    <a:bodyPr/>
                    <a:lstStyle/>
                    <a:p>
                      <a:pPr algn="l" fontAlgn="b"/>
                      <a:r>
                        <a:rPr lang="en-US" sz="1300" b="0" i="0" u="none" strike="noStrike" dirty="0">
                          <a:solidFill>
                            <a:srgbClr val="404040"/>
                          </a:solidFill>
                          <a:effectLst/>
                          <a:latin typeface="Calibri" panose="020F0502020204030204" pitchFamily="34" charset="0"/>
                        </a:rPr>
                        <a:t>Model Tuning</a:t>
                      </a:r>
                    </a:p>
                  </a:txBody>
                  <a:tcPr marL="9525" marR="9525" marT="9525" marB="0" anchor="b"/>
                </a:tc>
                <a:extLst>
                  <a:ext uri="{0D108BD9-81ED-4DB2-BD59-A6C34878D82A}">
                    <a16:rowId xmlns:a16="http://schemas.microsoft.com/office/drawing/2014/main" val="10000"/>
                  </a:ext>
                </a:extLst>
              </a:tr>
              <a:tr h="63354">
                <a:tc>
                  <a:txBody>
                    <a:bodyPr/>
                    <a:lstStyle/>
                    <a:p>
                      <a:pPr algn="l" fontAlgn="b"/>
                      <a:r>
                        <a:rPr lang="en-US" sz="1300" b="0" i="0" u="none" strike="noStrike" dirty="0">
                          <a:solidFill>
                            <a:srgbClr val="404040"/>
                          </a:solidFill>
                          <a:effectLst/>
                          <a:latin typeface="Calibri" panose="020F0502020204030204" pitchFamily="34" charset="0"/>
                        </a:rPr>
                        <a:t>Evaluation &amp; Interpretation</a:t>
                      </a:r>
                    </a:p>
                  </a:txBody>
                  <a:tcPr marL="9525" marR="9525" marT="9525" marB="0" anchor="b"/>
                </a:tc>
                <a:extLst>
                  <a:ext uri="{0D108BD9-81ED-4DB2-BD59-A6C34878D82A}">
                    <a16:rowId xmlns:a16="http://schemas.microsoft.com/office/drawing/2014/main" val="10001"/>
                  </a:ext>
                </a:extLst>
              </a:tr>
              <a:tr h="108595">
                <a:tc>
                  <a:txBody>
                    <a:bodyPr/>
                    <a:lstStyle/>
                    <a:p>
                      <a:pPr algn="l" fontAlgn="b"/>
                      <a:r>
                        <a:rPr lang="en-US" sz="1300" b="0" i="0" u="none" strike="noStrike" dirty="0">
                          <a:solidFill>
                            <a:srgbClr val="404040"/>
                          </a:solidFill>
                          <a:effectLst/>
                          <a:latin typeface="Calibri" panose="020F0502020204030204" pitchFamily="34" charset="0"/>
                        </a:rPr>
                        <a:t>Report Writing</a:t>
                      </a:r>
                    </a:p>
                  </a:txBody>
                  <a:tcPr marL="9525" marR="9525" marT="9525" marB="0" anchor="b"/>
                </a:tc>
                <a:extLst>
                  <a:ext uri="{0D108BD9-81ED-4DB2-BD59-A6C34878D82A}">
                    <a16:rowId xmlns:a16="http://schemas.microsoft.com/office/drawing/2014/main" val="10002"/>
                  </a:ext>
                </a:extLst>
              </a:tr>
              <a:tr h="108595">
                <a:tc>
                  <a:txBody>
                    <a:bodyPr/>
                    <a:lstStyle/>
                    <a:p>
                      <a:pPr algn="l" fontAlgn="b"/>
                      <a:r>
                        <a:rPr lang="en-US" sz="1400" u="none" strike="noStrike" dirty="0">
                          <a:effectLst/>
                        </a:rPr>
                        <a:t>Preparation &amp; submission of Solution</a:t>
                      </a:r>
                      <a:endParaRPr lang="en-US" sz="1400" b="0" i="0" u="none" strike="noStrike" dirty="0">
                        <a:solidFill>
                          <a:srgbClr val="000000"/>
                        </a:solidFill>
                        <a:effectLst/>
                        <a:latin typeface="Calibri" panose="020F0502020204030204" pitchFamily="34" charset="0"/>
                      </a:endParaRPr>
                    </a:p>
                  </a:txBody>
                  <a:tcPr marL="7772" marR="7772" marT="7772" marB="0" anchor="b"/>
                </a:tc>
                <a:extLst>
                  <a:ext uri="{0D108BD9-81ED-4DB2-BD59-A6C34878D82A}">
                    <a16:rowId xmlns:a16="http://schemas.microsoft.com/office/drawing/2014/main" val="10007"/>
                  </a:ext>
                </a:extLst>
              </a:tr>
              <a:tr h="55269">
                <a:tc>
                  <a:txBody>
                    <a:bodyPr/>
                    <a:lstStyle/>
                    <a:p>
                      <a:pPr algn="l" fontAlgn="b"/>
                      <a:r>
                        <a:rPr lang="en-US" sz="1400" u="none" strike="noStrike" dirty="0">
                          <a:effectLst/>
                        </a:rPr>
                        <a:t>Review of solution</a:t>
                      </a:r>
                      <a:endParaRPr lang="en-US" sz="1400" b="0" i="0" u="none" strike="noStrike" dirty="0">
                        <a:solidFill>
                          <a:srgbClr val="000000"/>
                        </a:solidFill>
                        <a:effectLst/>
                        <a:latin typeface="Calibri" panose="020F0502020204030204" pitchFamily="34" charset="0"/>
                      </a:endParaRPr>
                    </a:p>
                  </a:txBody>
                  <a:tcPr marL="7772" marR="7772" marT="7772" marB="0" anchor="b"/>
                </a:tc>
                <a:extLst>
                  <a:ext uri="{0D108BD9-81ED-4DB2-BD59-A6C34878D82A}">
                    <a16:rowId xmlns:a16="http://schemas.microsoft.com/office/drawing/2014/main" val="10008"/>
                  </a:ext>
                </a:extLst>
              </a:tr>
              <a:tr h="55269">
                <a:tc>
                  <a:txBody>
                    <a:bodyPr/>
                    <a:lstStyle/>
                    <a:p>
                      <a:pPr algn="l" fontAlgn="b"/>
                      <a:r>
                        <a:rPr lang="en-US" sz="1400" u="none" strike="noStrike" dirty="0">
                          <a:effectLst/>
                        </a:rPr>
                        <a:t>Viva Voce</a:t>
                      </a:r>
                      <a:endParaRPr lang="en-US" sz="1400" b="1" i="0" u="none" strike="noStrike" dirty="0">
                        <a:solidFill>
                          <a:srgbClr val="000000"/>
                        </a:solidFill>
                        <a:effectLst/>
                        <a:latin typeface="Arial" panose="020B0604020202020204" pitchFamily="34" charset="0"/>
                      </a:endParaRPr>
                    </a:p>
                  </a:txBody>
                  <a:tcPr marL="7772" marR="7772" marT="7772" marB="0" anchor="b">
                    <a:solidFill>
                      <a:srgbClr val="92D050">
                        <a:alpha val="20000"/>
                      </a:srgbClr>
                    </a:solidFill>
                  </a:tcPr>
                </a:tc>
                <a:extLst>
                  <a:ext uri="{0D108BD9-81ED-4DB2-BD59-A6C34878D82A}">
                    <a16:rowId xmlns:a16="http://schemas.microsoft.com/office/drawing/2014/main" val="10009"/>
                  </a:ext>
                </a:extLst>
              </a:tr>
            </a:tbl>
          </a:graphicData>
        </a:graphic>
      </p:graphicFrame>
      <p:graphicFrame>
        <p:nvGraphicFramePr>
          <p:cNvPr id="18" name="Table 17"/>
          <p:cNvGraphicFramePr>
            <a:graphicFrameLocks noGrp="1"/>
          </p:cNvGraphicFramePr>
          <p:nvPr>
            <p:extLst>
              <p:ext uri="{D42A27DB-BD31-4B8C-83A1-F6EECF244321}">
                <p14:modId xmlns:p14="http://schemas.microsoft.com/office/powerpoint/2010/main" val="3844487379"/>
              </p:ext>
            </p:extLst>
          </p:nvPr>
        </p:nvGraphicFramePr>
        <p:xfrm>
          <a:off x="2976718" y="1066800"/>
          <a:ext cx="2128682" cy="1443990"/>
        </p:xfrm>
        <a:graphic>
          <a:graphicData uri="http://schemas.openxmlformats.org/drawingml/2006/table">
            <a:tbl>
              <a:tblPr bandRow="1">
                <a:tableStyleId>{BDBED569-4797-4DF1-A0F4-6AAB3CD982D8}</a:tableStyleId>
              </a:tblPr>
              <a:tblGrid>
                <a:gridCol w="2128682">
                  <a:extLst>
                    <a:ext uri="{9D8B030D-6E8A-4147-A177-3AD203B41FA5}">
                      <a16:colId xmlns:a16="http://schemas.microsoft.com/office/drawing/2014/main" val="20000"/>
                    </a:ext>
                  </a:extLst>
                </a:gridCol>
              </a:tblGrid>
              <a:tr h="127149">
                <a:tc>
                  <a:txBody>
                    <a:bodyPr/>
                    <a:lstStyle/>
                    <a:p>
                      <a:pPr algn="l" fontAlgn="b"/>
                      <a:r>
                        <a:rPr lang="en-US" sz="1300" b="0" i="0" u="none" strike="noStrike" dirty="0">
                          <a:solidFill>
                            <a:srgbClr val="404040"/>
                          </a:solidFill>
                          <a:effectLst/>
                          <a:latin typeface="Calibri" panose="020F0502020204030204" pitchFamily="34" charset="0"/>
                        </a:rPr>
                        <a:t>Outlier- Identification, Visualization and handling</a:t>
                      </a:r>
                    </a:p>
                  </a:txBody>
                  <a:tcPr marL="9525" marR="9525" marT="9525" marB="0" anchor="b"/>
                </a:tc>
                <a:extLst>
                  <a:ext uri="{0D108BD9-81ED-4DB2-BD59-A6C34878D82A}">
                    <a16:rowId xmlns:a16="http://schemas.microsoft.com/office/drawing/2014/main" val="10000"/>
                  </a:ext>
                </a:extLst>
              </a:tr>
              <a:tr h="127149">
                <a:tc>
                  <a:txBody>
                    <a:bodyPr/>
                    <a:lstStyle/>
                    <a:p>
                      <a:pPr algn="l" fontAlgn="b"/>
                      <a:r>
                        <a:rPr lang="en-US" sz="1300" b="0" i="0" u="none" strike="noStrike">
                          <a:solidFill>
                            <a:srgbClr val="404040"/>
                          </a:solidFill>
                          <a:effectLst/>
                          <a:latin typeface="Calibri" panose="020F0502020204030204" pitchFamily="34" charset="0"/>
                        </a:rPr>
                        <a:t>Correlation Visualization</a:t>
                      </a:r>
                    </a:p>
                  </a:txBody>
                  <a:tcPr marL="9525" marR="9525" marT="9525" marB="0" anchor="b"/>
                </a:tc>
                <a:extLst>
                  <a:ext uri="{0D108BD9-81ED-4DB2-BD59-A6C34878D82A}">
                    <a16:rowId xmlns:a16="http://schemas.microsoft.com/office/drawing/2014/main" val="10004"/>
                  </a:ext>
                </a:extLst>
              </a:tr>
              <a:tr h="127149">
                <a:tc>
                  <a:txBody>
                    <a:bodyPr/>
                    <a:lstStyle/>
                    <a:p>
                      <a:pPr algn="l" fontAlgn="b"/>
                      <a:r>
                        <a:rPr lang="en-US" sz="1300" b="0" i="0" u="none" strike="noStrike">
                          <a:solidFill>
                            <a:srgbClr val="404040"/>
                          </a:solidFill>
                          <a:effectLst/>
                          <a:latin typeface="Calibri" panose="020F0502020204030204" pitchFamily="34" charset="0"/>
                        </a:rPr>
                        <a:t>Handling of Categorical values</a:t>
                      </a:r>
                    </a:p>
                  </a:txBody>
                  <a:tcPr marL="9525" marR="9525" marT="9525" marB="0" anchor="b"/>
                </a:tc>
                <a:extLst>
                  <a:ext uri="{0D108BD9-81ED-4DB2-BD59-A6C34878D82A}">
                    <a16:rowId xmlns:a16="http://schemas.microsoft.com/office/drawing/2014/main" val="10005"/>
                  </a:ext>
                </a:extLst>
              </a:tr>
              <a:tr h="169985">
                <a:tc>
                  <a:txBody>
                    <a:bodyPr/>
                    <a:lstStyle/>
                    <a:p>
                      <a:pPr algn="l" fontAlgn="b"/>
                      <a:r>
                        <a:rPr lang="en-US" sz="1300" b="0" i="0" u="none" strike="noStrike">
                          <a:solidFill>
                            <a:srgbClr val="404040"/>
                          </a:solidFill>
                          <a:effectLst/>
                          <a:latin typeface="Calibri" panose="020F0502020204030204" pitchFamily="34" charset="0"/>
                        </a:rPr>
                        <a:t>Scale Dataset</a:t>
                      </a:r>
                    </a:p>
                  </a:txBody>
                  <a:tcPr marL="9525" marR="9525" marT="9525" marB="0" anchor="b"/>
                </a:tc>
                <a:extLst>
                  <a:ext uri="{0D108BD9-81ED-4DB2-BD59-A6C34878D82A}">
                    <a16:rowId xmlns:a16="http://schemas.microsoft.com/office/drawing/2014/main" val="10001"/>
                  </a:ext>
                </a:extLst>
              </a:tr>
              <a:tr h="169985">
                <a:tc>
                  <a:txBody>
                    <a:bodyPr/>
                    <a:lstStyle/>
                    <a:p>
                      <a:pPr algn="l" fontAlgn="b"/>
                      <a:r>
                        <a:rPr lang="en-US" sz="1300" b="0" i="0" u="none" strike="noStrike">
                          <a:solidFill>
                            <a:srgbClr val="404040"/>
                          </a:solidFill>
                          <a:effectLst/>
                          <a:latin typeface="Calibri" panose="020F0502020204030204" pitchFamily="34" charset="0"/>
                        </a:rPr>
                        <a:t>SMOTE/SMOTENC/RUS/ROS</a:t>
                      </a:r>
                    </a:p>
                  </a:txBody>
                  <a:tcPr marL="9525" marR="9525" marT="9525" marB="0" anchor="b"/>
                </a:tc>
                <a:extLst>
                  <a:ext uri="{0D108BD9-81ED-4DB2-BD59-A6C34878D82A}">
                    <a16:rowId xmlns:a16="http://schemas.microsoft.com/office/drawing/2014/main" val="10002"/>
                  </a:ext>
                </a:extLst>
              </a:tr>
              <a:tr h="169985">
                <a:tc>
                  <a:txBody>
                    <a:bodyPr/>
                    <a:lstStyle/>
                    <a:p>
                      <a:pPr algn="l" fontAlgn="b"/>
                      <a:r>
                        <a:rPr lang="en-US" sz="1300" b="0" i="0" u="none" strike="noStrike" dirty="0">
                          <a:solidFill>
                            <a:srgbClr val="404040"/>
                          </a:solidFill>
                          <a:effectLst/>
                          <a:latin typeface="Calibri" panose="020F0502020204030204" pitchFamily="34" charset="0"/>
                        </a:rPr>
                        <a:t>Visualizations</a:t>
                      </a:r>
                    </a:p>
                  </a:txBody>
                  <a:tcPr marL="9525" marR="9525" marT="9525" marB="0" anchor="b"/>
                </a:tc>
                <a:extLst>
                  <a:ext uri="{0D108BD9-81ED-4DB2-BD59-A6C34878D82A}">
                    <a16:rowId xmlns:a16="http://schemas.microsoft.com/office/drawing/2014/main" val="10003"/>
                  </a:ext>
                </a:extLst>
              </a:tr>
            </a:tbl>
          </a:graphicData>
        </a:graphic>
      </p:graphicFrame>
      <p:sp>
        <p:nvSpPr>
          <p:cNvPr id="26" name="Rectangle 25"/>
          <p:cNvSpPr/>
          <p:nvPr/>
        </p:nvSpPr>
        <p:spPr>
          <a:xfrm>
            <a:off x="1066352" y="2566076"/>
            <a:ext cx="45719" cy="786724"/>
          </a:xfrm>
          <a:prstGeom prst="rect">
            <a:avLst/>
          </a:prstGeom>
          <a:solidFill>
            <a:schemeClr val="bg1">
              <a:lumMod val="75000"/>
            </a:schemeClr>
          </a:solidFill>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28" name="Rectangle 27"/>
          <p:cNvSpPr/>
          <p:nvPr/>
        </p:nvSpPr>
        <p:spPr>
          <a:xfrm>
            <a:off x="4076741" y="2554162"/>
            <a:ext cx="45719" cy="786724"/>
          </a:xfrm>
          <a:prstGeom prst="rect">
            <a:avLst/>
          </a:prstGeom>
          <a:solidFill>
            <a:schemeClr val="bg1">
              <a:lumMod val="75000"/>
            </a:schemeClr>
          </a:solidFill>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29" name="Rectangle 28"/>
          <p:cNvSpPr/>
          <p:nvPr/>
        </p:nvSpPr>
        <p:spPr>
          <a:xfrm>
            <a:off x="6779431" y="2639305"/>
            <a:ext cx="45719" cy="701581"/>
          </a:xfrm>
          <a:prstGeom prst="rect">
            <a:avLst/>
          </a:prstGeom>
          <a:solidFill>
            <a:schemeClr val="bg1">
              <a:lumMod val="75000"/>
            </a:schemeClr>
          </a:solidFill>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0" name="Rectangle 29"/>
          <p:cNvSpPr/>
          <p:nvPr/>
        </p:nvSpPr>
        <p:spPr>
          <a:xfrm>
            <a:off x="9653454" y="2554162"/>
            <a:ext cx="45719" cy="786724"/>
          </a:xfrm>
          <a:prstGeom prst="rect">
            <a:avLst/>
          </a:prstGeom>
          <a:solidFill>
            <a:schemeClr val="bg1">
              <a:lumMod val="75000"/>
            </a:schemeClr>
          </a:solidFill>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1" name="TextBox 30"/>
          <p:cNvSpPr txBox="1"/>
          <p:nvPr/>
        </p:nvSpPr>
        <p:spPr>
          <a:xfrm>
            <a:off x="1100193" y="2771001"/>
            <a:ext cx="728159" cy="276999"/>
          </a:xfrm>
          <a:prstGeom prst="rect">
            <a:avLst/>
          </a:prstGeom>
          <a:solidFill>
            <a:srgbClr val="92D050"/>
          </a:solidFill>
        </p:spPr>
        <p:txBody>
          <a:bodyPr wrap="square" rtlCol="0">
            <a:spAutoFit/>
          </a:bodyPr>
          <a:lstStyle/>
          <a:p>
            <a:r>
              <a:rPr lang="en-US" sz="1200" dirty="0"/>
              <a:t>Week 01</a:t>
            </a:r>
          </a:p>
        </p:txBody>
      </p:sp>
      <p:sp>
        <p:nvSpPr>
          <p:cNvPr id="32" name="TextBox 31"/>
          <p:cNvSpPr txBox="1"/>
          <p:nvPr/>
        </p:nvSpPr>
        <p:spPr>
          <a:xfrm>
            <a:off x="4099152" y="2771001"/>
            <a:ext cx="728159" cy="276999"/>
          </a:xfrm>
          <a:prstGeom prst="rect">
            <a:avLst/>
          </a:prstGeom>
          <a:solidFill>
            <a:schemeClr val="accent1">
              <a:lumMod val="60000"/>
              <a:lumOff val="40000"/>
            </a:schemeClr>
          </a:solidFill>
        </p:spPr>
        <p:txBody>
          <a:bodyPr wrap="square" rtlCol="0">
            <a:spAutoFit/>
          </a:bodyPr>
          <a:lstStyle/>
          <a:p>
            <a:r>
              <a:rPr lang="en-US" sz="1200" dirty="0"/>
              <a:t>Week 03</a:t>
            </a:r>
          </a:p>
        </p:txBody>
      </p:sp>
      <p:sp>
        <p:nvSpPr>
          <p:cNvPr id="33" name="TextBox 32"/>
          <p:cNvSpPr txBox="1"/>
          <p:nvPr/>
        </p:nvSpPr>
        <p:spPr>
          <a:xfrm>
            <a:off x="6934200" y="3048000"/>
            <a:ext cx="728159" cy="276999"/>
          </a:xfrm>
          <a:prstGeom prst="rect">
            <a:avLst/>
          </a:prstGeom>
          <a:solidFill>
            <a:schemeClr val="bg1">
              <a:lumMod val="85000"/>
            </a:schemeClr>
          </a:solidFill>
        </p:spPr>
        <p:txBody>
          <a:bodyPr wrap="square" rtlCol="0">
            <a:spAutoFit/>
          </a:bodyPr>
          <a:lstStyle/>
          <a:p>
            <a:r>
              <a:rPr lang="en-US" sz="1200" dirty="0"/>
              <a:t>Week 05</a:t>
            </a:r>
          </a:p>
        </p:txBody>
      </p:sp>
      <p:sp>
        <p:nvSpPr>
          <p:cNvPr id="34" name="TextBox 33"/>
          <p:cNvSpPr txBox="1"/>
          <p:nvPr/>
        </p:nvSpPr>
        <p:spPr>
          <a:xfrm>
            <a:off x="9677400" y="2771001"/>
            <a:ext cx="728159" cy="276999"/>
          </a:xfrm>
          <a:prstGeom prst="rect">
            <a:avLst/>
          </a:prstGeom>
          <a:solidFill>
            <a:schemeClr val="bg1">
              <a:lumMod val="85000"/>
            </a:schemeClr>
          </a:solidFill>
        </p:spPr>
        <p:txBody>
          <a:bodyPr wrap="square" rtlCol="0">
            <a:spAutoFit/>
          </a:bodyPr>
          <a:lstStyle/>
          <a:p>
            <a:r>
              <a:rPr lang="en-US" sz="1200" dirty="0"/>
              <a:t>Week 07</a:t>
            </a:r>
          </a:p>
        </p:txBody>
      </p:sp>
      <p:sp>
        <p:nvSpPr>
          <p:cNvPr id="35" name="Rectangle 34"/>
          <p:cNvSpPr/>
          <p:nvPr/>
        </p:nvSpPr>
        <p:spPr>
          <a:xfrm flipH="1">
            <a:off x="2163633" y="3323384"/>
            <a:ext cx="45719" cy="591985"/>
          </a:xfrm>
          <a:prstGeom prst="rect">
            <a:avLst/>
          </a:prstGeom>
          <a:solidFill>
            <a:schemeClr val="bg1">
              <a:lumMod val="75000"/>
            </a:schemeClr>
          </a:solidFill>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6" name="TextBox 35"/>
          <p:cNvSpPr txBox="1"/>
          <p:nvPr/>
        </p:nvSpPr>
        <p:spPr>
          <a:xfrm>
            <a:off x="2209352" y="3505200"/>
            <a:ext cx="728159" cy="276999"/>
          </a:xfrm>
          <a:prstGeom prst="rect">
            <a:avLst/>
          </a:prstGeom>
          <a:solidFill>
            <a:schemeClr val="accent1">
              <a:lumMod val="60000"/>
              <a:lumOff val="40000"/>
            </a:schemeClr>
          </a:solidFill>
        </p:spPr>
        <p:txBody>
          <a:bodyPr wrap="square" rtlCol="0">
            <a:spAutoFit/>
          </a:bodyPr>
          <a:lstStyle/>
          <a:p>
            <a:r>
              <a:rPr lang="en-US" sz="1200" dirty="0"/>
              <a:t>Week 02</a:t>
            </a:r>
          </a:p>
        </p:txBody>
      </p:sp>
      <p:sp>
        <p:nvSpPr>
          <p:cNvPr id="7" name="Rectangle 6"/>
          <p:cNvSpPr/>
          <p:nvPr/>
        </p:nvSpPr>
        <p:spPr>
          <a:xfrm>
            <a:off x="0" y="3293714"/>
            <a:ext cx="12192000" cy="59085"/>
          </a:xfrm>
          <a:prstGeom prst="rect">
            <a:avLst/>
          </a:prstGeom>
          <a:solidFill>
            <a:schemeClr val="bg1">
              <a:lumMod val="7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7" name="Rectangle 36"/>
          <p:cNvSpPr/>
          <p:nvPr/>
        </p:nvSpPr>
        <p:spPr>
          <a:xfrm flipH="1">
            <a:off x="5550274" y="3352800"/>
            <a:ext cx="45719" cy="591985"/>
          </a:xfrm>
          <a:prstGeom prst="rect">
            <a:avLst/>
          </a:prstGeom>
          <a:solidFill>
            <a:schemeClr val="bg1">
              <a:lumMod val="75000"/>
            </a:schemeClr>
          </a:solidFill>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8" name="TextBox 37"/>
          <p:cNvSpPr txBox="1"/>
          <p:nvPr/>
        </p:nvSpPr>
        <p:spPr>
          <a:xfrm>
            <a:off x="5595993" y="3534616"/>
            <a:ext cx="728159" cy="276999"/>
          </a:xfrm>
          <a:prstGeom prst="rect">
            <a:avLst/>
          </a:prstGeom>
          <a:solidFill>
            <a:schemeClr val="accent1">
              <a:lumMod val="60000"/>
              <a:lumOff val="40000"/>
            </a:schemeClr>
          </a:solidFill>
        </p:spPr>
        <p:txBody>
          <a:bodyPr wrap="square" rtlCol="0">
            <a:spAutoFit/>
          </a:bodyPr>
          <a:lstStyle/>
          <a:p>
            <a:r>
              <a:rPr lang="en-US" sz="1200" dirty="0"/>
              <a:t>Week 04</a:t>
            </a:r>
          </a:p>
        </p:txBody>
      </p:sp>
      <p:sp>
        <p:nvSpPr>
          <p:cNvPr id="39" name="Rectangle 38"/>
          <p:cNvSpPr/>
          <p:nvPr/>
        </p:nvSpPr>
        <p:spPr>
          <a:xfrm flipH="1">
            <a:off x="8445874" y="3352800"/>
            <a:ext cx="45719" cy="591985"/>
          </a:xfrm>
          <a:prstGeom prst="rect">
            <a:avLst/>
          </a:prstGeom>
          <a:solidFill>
            <a:schemeClr val="bg1">
              <a:lumMod val="75000"/>
            </a:schemeClr>
          </a:solidFill>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40" name="TextBox 39"/>
          <p:cNvSpPr txBox="1"/>
          <p:nvPr/>
        </p:nvSpPr>
        <p:spPr>
          <a:xfrm>
            <a:off x="8492041" y="3534616"/>
            <a:ext cx="728159" cy="276999"/>
          </a:xfrm>
          <a:prstGeom prst="rect">
            <a:avLst/>
          </a:prstGeom>
          <a:solidFill>
            <a:schemeClr val="bg1">
              <a:lumMod val="85000"/>
            </a:schemeClr>
          </a:solidFill>
        </p:spPr>
        <p:txBody>
          <a:bodyPr wrap="square" rtlCol="0">
            <a:spAutoFit/>
          </a:bodyPr>
          <a:lstStyle/>
          <a:p>
            <a:r>
              <a:rPr lang="en-US" sz="1200" dirty="0"/>
              <a:t>Week 06</a:t>
            </a:r>
          </a:p>
        </p:txBody>
      </p:sp>
      <p:sp>
        <p:nvSpPr>
          <p:cNvPr id="41" name="Rectangle 40"/>
          <p:cNvSpPr/>
          <p:nvPr/>
        </p:nvSpPr>
        <p:spPr>
          <a:xfrm flipH="1">
            <a:off x="11189074" y="3352800"/>
            <a:ext cx="45719" cy="591985"/>
          </a:xfrm>
          <a:prstGeom prst="rect">
            <a:avLst/>
          </a:prstGeom>
          <a:solidFill>
            <a:schemeClr val="bg1">
              <a:lumMod val="75000"/>
            </a:schemeClr>
          </a:solidFill>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42" name="TextBox 41"/>
          <p:cNvSpPr txBox="1"/>
          <p:nvPr/>
        </p:nvSpPr>
        <p:spPr>
          <a:xfrm>
            <a:off x="11235241" y="3534616"/>
            <a:ext cx="728159" cy="276999"/>
          </a:xfrm>
          <a:prstGeom prst="rect">
            <a:avLst/>
          </a:prstGeom>
          <a:solidFill>
            <a:schemeClr val="accent4"/>
          </a:solidFill>
        </p:spPr>
        <p:txBody>
          <a:bodyPr wrap="square" rtlCol="0">
            <a:spAutoFit/>
          </a:bodyPr>
          <a:lstStyle/>
          <a:p>
            <a:r>
              <a:rPr lang="en-US" sz="1200" dirty="0"/>
              <a:t>Week 08</a:t>
            </a:r>
          </a:p>
        </p:txBody>
      </p:sp>
    </p:spTree>
    <p:extLst>
      <p:ext uri="{BB962C8B-B14F-4D97-AF65-F5344CB8AC3E}">
        <p14:creationId xmlns:p14="http://schemas.microsoft.com/office/powerpoint/2010/main" val="18966431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Project Resources </a:t>
            </a:r>
          </a:p>
        </p:txBody>
      </p:sp>
      <p:graphicFrame>
        <p:nvGraphicFramePr>
          <p:cNvPr id="5" name="Table 4"/>
          <p:cNvGraphicFramePr>
            <a:graphicFrameLocks noGrp="1"/>
          </p:cNvGraphicFramePr>
          <p:nvPr>
            <p:extLst>
              <p:ext uri="{D42A27DB-BD31-4B8C-83A1-F6EECF244321}">
                <p14:modId xmlns:p14="http://schemas.microsoft.com/office/powerpoint/2010/main" val="3308650781"/>
              </p:ext>
            </p:extLst>
          </p:nvPr>
        </p:nvGraphicFramePr>
        <p:xfrm>
          <a:off x="381000" y="1143000"/>
          <a:ext cx="10972801" cy="5364480"/>
        </p:xfrm>
        <a:graphic>
          <a:graphicData uri="http://schemas.openxmlformats.org/drawingml/2006/table">
            <a:tbl>
              <a:tblPr firstRow="1" bandRow="1">
                <a:tableStyleId>{5C22544A-7EE6-4342-B048-85BDC9FD1C3A}</a:tableStyleId>
              </a:tblPr>
              <a:tblGrid>
                <a:gridCol w="762000">
                  <a:extLst>
                    <a:ext uri="{9D8B030D-6E8A-4147-A177-3AD203B41FA5}">
                      <a16:colId xmlns:a16="http://schemas.microsoft.com/office/drawing/2014/main" val="20000"/>
                    </a:ext>
                  </a:extLst>
                </a:gridCol>
                <a:gridCol w="1295400">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3200400">
                  <a:extLst>
                    <a:ext uri="{9D8B030D-6E8A-4147-A177-3AD203B41FA5}">
                      <a16:colId xmlns:a16="http://schemas.microsoft.com/office/drawing/2014/main" val="20003"/>
                    </a:ext>
                  </a:extLst>
                </a:gridCol>
                <a:gridCol w="4114801">
                  <a:extLst>
                    <a:ext uri="{9D8B030D-6E8A-4147-A177-3AD203B41FA5}">
                      <a16:colId xmlns:a16="http://schemas.microsoft.com/office/drawing/2014/main" val="20004"/>
                    </a:ext>
                  </a:extLst>
                </a:gridCol>
              </a:tblGrid>
              <a:tr h="52754">
                <a:tc>
                  <a:txBody>
                    <a:bodyPr/>
                    <a:lstStyle/>
                    <a:p>
                      <a:pPr marL="0" marR="0" algn="ctr">
                        <a:spcBef>
                          <a:spcPts val="0"/>
                        </a:spcBef>
                        <a:spcAft>
                          <a:spcPts val="0"/>
                        </a:spcAft>
                      </a:pPr>
                      <a:r>
                        <a:rPr lang="en-US" sz="1600" dirty="0" err="1">
                          <a:effectLst/>
                        </a:rPr>
                        <a:t>Sr</a:t>
                      </a:r>
                      <a:r>
                        <a:rPr lang="en-US" sz="1600" dirty="0">
                          <a:effectLst/>
                        </a:rPr>
                        <a:t> No</a:t>
                      </a:r>
                      <a:endParaRPr lang="en-US" sz="1600" dirty="0">
                        <a:effectLst/>
                        <a:latin typeface="Times New Roman" panose="02020603050405020304" pitchFamily="18" charset="0"/>
                        <a:ea typeface="Times New Roman" panose="02020603050405020304" pitchFamily="18" charset="0"/>
                      </a:endParaRPr>
                    </a:p>
                  </a:txBody>
                  <a:tcPr marL="54392" marR="54392" marT="0" marB="0"/>
                </a:tc>
                <a:tc>
                  <a:txBody>
                    <a:bodyPr/>
                    <a:lstStyle/>
                    <a:p>
                      <a:pPr marL="0" marR="0" algn="ctr">
                        <a:spcBef>
                          <a:spcPts val="0"/>
                        </a:spcBef>
                        <a:spcAft>
                          <a:spcPts val="0"/>
                        </a:spcAft>
                      </a:pPr>
                      <a:r>
                        <a:rPr lang="en-US" sz="1600" dirty="0">
                          <a:effectLst/>
                        </a:rPr>
                        <a:t>Phase</a:t>
                      </a:r>
                      <a:endParaRPr lang="en-US" sz="1600" dirty="0">
                        <a:effectLst/>
                        <a:latin typeface="Times New Roman" panose="02020603050405020304" pitchFamily="18" charset="0"/>
                        <a:ea typeface="Times New Roman" panose="02020603050405020304" pitchFamily="18" charset="0"/>
                      </a:endParaRPr>
                    </a:p>
                  </a:txBody>
                  <a:tcPr marL="54392" marR="54392" marT="0" marB="0"/>
                </a:tc>
                <a:tc>
                  <a:txBody>
                    <a:bodyPr/>
                    <a:lstStyle/>
                    <a:p>
                      <a:pPr marL="0" marR="0" algn="ctr">
                        <a:spcBef>
                          <a:spcPts val="0"/>
                        </a:spcBef>
                        <a:spcAft>
                          <a:spcPts val="0"/>
                        </a:spcAft>
                      </a:pPr>
                      <a:r>
                        <a:rPr lang="en-US" sz="1600">
                          <a:effectLst/>
                        </a:rPr>
                        <a:t>Resource Type</a:t>
                      </a:r>
                      <a:endParaRPr lang="en-US" sz="1600">
                        <a:effectLst/>
                        <a:latin typeface="Times New Roman" panose="02020603050405020304" pitchFamily="18" charset="0"/>
                        <a:ea typeface="Times New Roman" panose="02020603050405020304" pitchFamily="18" charset="0"/>
                      </a:endParaRPr>
                    </a:p>
                  </a:txBody>
                  <a:tcPr marL="54392" marR="54392" marT="0" marB="0"/>
                </a:tc>
                <a:tc>
                  <a:txBody>
                    <a:bodyPr/>
                    <a:lstStyle/>
                    <a:p>
                      <a:pPr marL="0" marR="0" algn="ctr">
                        <a:spcBef>
                          <a:spcPts val="0"/>
                        </a:spcBef>
                        <a:spcAft>
                          <a:spcPts val="0"/>
                        </a:spcAft>
                      </a:pPr>
                      <a:r>
                        <a:rPr lang="en-US" sz="1600">
                          <a:effectLst/>
                        </a:rPr>
                        <a:t>Resource</a:t>
                      </a:r>
                      <a:endParaRPr lang="en-US" sz="1600">
                        <a:effectLst/>
                        <a:latin typeface="Times New Roman" panose="02020603050405020304" pitchFamily="18" charset="0"/>
                        <a:ea typeface="Times New Roman" panose="02020603050405020304" pitchFamily="18" charset="0"/>
                      </a:endParaRPr>
                    </a:p>
                  </a:txBody>
                  <a:tcPr marL="54392" marR="54392" marT="0" marB="0"/>
                </a:tc>
                <a:tc>
                  <a:txBody>
                    <a:bodyPr/>
                    <a:lstStyle/>
                    <a:p>
                      <a:pPr marL="0" marR="0" algn="ctr">
                        <a:spcBef>
                          <a:spcPts val="0"/>
                        </a:spcBef>
                        <a:spcAft>
                          <a:spcPts val="0"/>
                        </a:spcAft>
                      </a:pPr>
                      <a:r>
                        <a:rPr lang="en-US" sz="1600">
                          <a:effectLst/>
                        </a:rPr>
                        <a:t>Versions  if Applicable</a:t>
                      </a:r>
                      <a:endParaRPr lang="en-US" sz="1600">
                        <a:effectLst/>
                        <a:latin typeface="Times New Roman" panose="02020603050405020304" pitchFamily="18" charset="0"/>
                        <a:ea typeface="Times New Roman" panose="02020603050405020304" pitchFamily="18" charset="0"/>
                      </a:endParaRPr>
                    </a:p>
                  </a:txBody>
                  <a:tcPr marL="54392" marR="54392" marT="0" marB="0"/>
                </a:tc>
                <a:extLst>
                  <a:ext uri="{0D108BD9-81ED-4DB2-BD59-A6C34878D82A}">
                    <a16:rowId xmlns:a16="http://schemas.microsoft.com/office/drawing/2014/main" val="10000"/>
                  </a:ext>
                </a:extLst>
              </a:tr>
              <a:tr h="52754">
                <a:tc>
                  <a:txBody>
                    <a:bodyPr/>
                    <a:lstStyle/>
                    <a:p>
                      <a:pPr marL="0" marR="0" algn="ctr">
                        <a:spcBef>
                          <a:spcPts val="0"/>
                        </a:spcBef>
                        <a:spcAft>
                          <a:spcPts val="0"/>
                        </a:spcAft>
                      </a:pPr>
                      <a:r>
                        <a:rPr lang="en-US" sz="1600">
                          <a:effectLst/>
                        </a:rPr>
                        <a:t>1</a:t>
                      </a:r>
                      <a:endParaRPr lang="en-US" sz="1600">
                        <a:effectLst/>
                        <a:latin typeface="Times New Roman" panose="02020603050405020304" pitchFamily="18" charset="0"/>
                        <a:ea typeface="Times New Roman" panose="02020603050405020304" pitchFamily="18" charset="0"/>
                      </a:endParaRPr>
                    </a:p>
                  </a:txBody>
                  <a:tcPr marL="54392" marR="54392" marT="0" marB="0"/>
                </a:tc>
                <a:tc>
                  <a:txBody>
                    <a:bodyPr/>
                    <a:lstStyle/>
                    <a:p>
                      <a:pPr marL="0" marR="0">
                        <a:spcBef>
                          <a:spcPts val="0"/>
                        </a:spcBef>
                        <a:spcAft>
                          <a:spcPts val="0"/>
                        </a:spcAft>
                      </a:pPr>
                      <a:r>
                        <a:rPr lang="en-US" sz="1600">
                          <a:effectLst/>
                        </a:rPr>
                        <a:t>All</a:t>
                      </a:r>
                      <a:endParaRPr lang="en-US" sz="1600">
                        <a:effectLst/>
                        <a:latin typeface="Times New Roman" panose="02020603050405020304" pitchFamily="18" charset="0"/>
                        <a:ea typeface="Times New Roman" panose="02020603050405020304" pitchFamily="18" charset="0"/>
                      </a:endParaRPr>
                    </a:p>
                  </a:txBody>
                  <a:tcPr marL="54392" marR="54392" marT="0" marB="0"/>
                </a:tc>
                <a:tc>
                  <a:txBody>
                    <a:bodyPr/>
                    <a:lstStyle/>
                    <a:p>
                      <a:pPr marL="0" marR="0">
                        <a:spcBef>
                          <a:spcPts val="0"/>
                        </a:spcBef>
                        <a:spcAft>
                          <a:spcPts val="0"/>
                        </a:spcAft>
                      </a:pPr>
                      <a:r>
                        <a:rPr lang="en-US" sz="1600">
                          <a:effectLst/>
                        </a:rPr>
                        <a:t>People</a:t>
                      </a:r>
                      <a:endParaRPr lang="en-US" sz="1600">
                        <a:effectLst/>
                        <a:latin typeface="Times New Roman" panose="02020603050405020304" pitchFamily="18" charset="0"/>
                        <a:ea typeface="Times New Roman" panose="02020603050405020304" pitchFamily="18" charset="0"/>
                      </a:endParaRPr>
                    </a:p>
                  </a:txBody>
                  <a:tcPr marL="54392" marR="54392" marT="0" marB="0"/>
                </a:tc>
                <a:tc>
                  <a:txBody>
                    <a:bodyPr/>
                    <a:lstStyle/>
                    <a:p>
                      <a:pPr marL="0" marR="0">
                        <a:spcBef>
                          <a:spcPts val="0"/>
                        </a:spcBef>
                        <a:spcAft>
                          <a:spcPts val="0"/>
                        </a:spcAft>
                      </a:pPr>
                      <a:r>
                        <a:rPr lang="en-US" sz="1600">
                          <a:effectLst/>
                        </a:rPr>
                        <a:t>Mentor, Faculty, TA</a:t>
                      </a:r>
                      <a:endParaRPr lang="en-US" sz="1600">
                        <a:effectLst/>
                        <a:latin typeface="Times New Roman" panose="02020603050405020304" pitchFamily="18" charset="0"/>
                        <a:ea typeface="Times New Roman" panose="02020603050405020304" pitchFamily="18" charset="0"/>
                      </a:endParaRPr>
                    </a:p>
                  </a:txBody>
                  <a:tcPr marL="54392" marR="54392" marT="0" marB="0"/>
                </a:tc>
                <a:tc>
                  <a:txBody>
                    <a:bodyPr/>
                    <a:lstStyle/>
                    <a:p>
                      <a:pPr marL="0" marR="0">
                        <a:spcBef>
                          <a:spcPts val="0"/>
                        </a:spcBef>
                        <a:spcAft>
                          <a:spcPts val="0"/>
                        </a:spcAft>
                      </a:pPr>
                      <a:r>
                        <a:rPr lang="en-US" sz="1600">
                          <a:effectLst/>
                        </a:rPr>
                        <a:t> </a:t>
                      </a:r>
                      <a:endParaRPr lang="en-US" sz="1600">
                        <a:effectLst/>
                        <a:latin typeface="Times New Roman" panose="02020603050405020304" pitchFamily="18" charset="0"/>
                        <a:ea typeface="Times New Roman" panose="02020603050405020304" pitchFamily="18" charset="0"/>
                      </a:endParaRPr>
                    </a:p>
                  </a:txBody>
                  <a:tcPr marL="54392" marR="54392" marT="0" marB="0"/>
                </a:tc>
                <a:extLst>
                  <a:ext uri="{0D108BD9-81ED-4DB2-BD59-A6C34878D82A}">
                    <a16:rowId xmlns:a16="http://schemas.microsoft.com/office/drawing/2014/main" val="10001"/>
                  </a:ext>
                </a:extLst>
              </a:tr>
              <a:tr h="105508">
                <a:tc>
                  <a:txBody>
                    <a:bodyPr/>
                    <a:lstStyle/>
                    <a:p>
                      <a:pPr marL="0" marR="0" algn="ctr">
                        <a:spcBef>
                          <a:spcPts val="0"/>
                        </a:spcBef>
                        <a:spcAft>
                          <a:spcPts val="0"/>
                        </a:spcAft>
                      </a:pPr>
                      <a:r>
                        <a:rPr lang="en-US" sz="1600">
                          <a:effectLst/>
                        </a:rPr>
                        <a:t>2</a:t>
                      </a:r>
                      <a:endParaRPr lang="en-US" sz="1600">
                        <a:effectLst/>
                        <a:latin typeface="Times New Roman" panose="02020603050405020304" pitchFamily="18" charset="0"/>
                        <a:ea typeface="Times New Roman" panose="02020603050405020304" pitchFamily="18" charset="0"/>
                      </a:endParaRPr>
                    </a:p>
                  </a:txBody>
                  <a:tcPr marL="54392" marR="54392" marT="0" marB="0"/>
                </a:tc>
                <a:tc>
                  <a:txBody>
                    <a:bodyPr/>
                    <a:lstStyle/>
                    <a:p>
                      <a:pPr marL="0" marR="0">
                        <a:spcBef>
                          <a:spcPts val="0"/>
                        </a:spcBef>
                        <a:spcAft>
                          <a:spcPts val="0"/>
                        </a:spcAft>
                      </a:pPr>
                      <a:r>
                        <a:rPr lang="en-US" sz="1600">
                          <a:effectLst/>
                        </a:rPr>
                        <a:t>All</a:t>
                      </a:r>
                      <a:endParaRPr lang="en-US" sz="1600">
                        <a:effectLst/>
                        <a:latin typeface="Times New Roman" panose="02020603050405020304" pitchFamily="18" charset="0"/>
                        <a:ea typeface="Times New Roman" panose="02020603050405020304" pitchFamily="18" charset="0"/>
                      </a:endParaRPr>
                    </a:p>
                  </a:txBody>
                  <a:tcPr marL="54392" marR="54392" marT="0" marB="0"/>
                </a:tc>
                <a:tc>
                  <a:txBody>
                    <a:bodyPr/>
                    <a:lstStyle/>
                    <a:p>
                      <a:pPr marL="0" marR="0">
                        <a:spcBef>
                          <a:spcPts val="0"/>
                        </a:spcBef>
                        <a:spcAft>
                          <a:spcPts val="0"/>
                        </a:spcAft>
                      </a:pPr>
                      <a:r>
                        <a:rPr lang="en-US" sz="1600" dirty="0">
                          <a:effectLst/>
                        </a:rPr>
                        <a:t>Hardware</a:t>
                      </a:r>
                      <a:endParaRPr lang="en-US" sz="1600" dirty="0">
                        <a:effectLst/>
                        <a:latin typeface="Times New Roman" panose="02020603050405020304" pitchFamily="18" charset="0"/>
                        <a:ea typeface="Times New Roman" panose="02020603050405020304" pitchFamily="18" charset="0"/>
                      </a:endParaRPr>
                    </a:p>
                  </a:txBody>
                  <a:tcPr marL="54392" marR="54392" marT="0" marB="0"/>
                </a:tc>
                <a:tc>
                  <a:txBody>
                    <a:bodyPr/>
                    <a:lstStyle/>
                    <a:p>
                      <a:pPr marL="0" marR="0">
                        <a:spcBef>
                          <a:spcPts val="0"/>
                        </a:spcBef>
                        <a:spcAft>
                          <a:spcPts val="0"/>
                        </a:spcAft>
                      </a:pPr>
                      <a:r>
                        <a:rPr lang="en-US" sz="1600">
                          <a:effectLst/>
                        </a:rPr>
                        <a:t>GPU runtime on Google Colab </a:t>
                      </a:r>
                    </a:p>
                    <a:p>
                      <a:pPr marL="0" marR="0">
                        <a:spcBef>
                          <a:spcPts val="0"/>
                        </a:spcBef>
                        <a:spcAft>
                          <a:spcPts val="0"/>
                        </a:spcAft>
                      </a:pPr>
                      <a:r>
                        <a:rPr lang="en-US" sz="1600">
                          <a:effectLst/>
                        </a:rPr>
                        <a:t>Google Drive</a:t>
                      </a:r>
                      <a:endParaRPr lang="en-US" sz="1600">
                        <a:effectLst/>
                        <a:latin typeface="Times New Roman" panose="02020603050405020304" pitchFamily="18" charset="0"/>
                        <a:ea typeface="Times New Roman" panose="02020603050405020304" pitchFamily="18" charset="0"/>
                      </a:endParaRPr>
                    </a:p>
                  </a:txBody>
                  <a:tcPr marL="54392" marR="54392" marT="0" marB="0"/>
                </a:tc>
                <a:tc>
                  <a:txBody>
                    <a:bodyPr/>
                    <a:lstStyle/>
                    <a:p>
                      <a:pPr marL="0" marR="0">
                        <a:spcBef>
                          <a:spcPts val="0"/>
                        </a:spcBef>
                        <a:spcAft>
                          <a:spcPts val="0"/>
                        </a:spcAft>
                      </a:pPr>
                      <a:r>
                        <a:rPr lang="en-US" sz="1600">
                          <a:effectLst/>
                        </a:rPr>
                        <a:t> </a:t>
                      </a:r>
                      <a:endParaRPr lang="en-US" sz="1600">
                        <a:effectLst/>
                        <a:latin typeface="Times New Roman" panose="02020603050405020304" pitchFamily="18" charset="0"/>
                        <a:ea typeface="Times New Roman" panose="02020603050405020304" pitchFamily="18" charset="0"/>
                      </a:endParaRPr>
                    </a:p>
                  </a:txBody>
                  <a:tcPr marL="54392" marR="54392" marT="0" marB="0"/>
                </a:tc>
                <a:extLst>
                  <a:ext uri="{0D108BD9-81ED-4DB2-BD59-A6C34878D82A}">
                    <a16:rowId xmlns:a16="http://schemas.microsoft.com/office/drawing/2014/main" val="10002"/>
                  </a:ext>
                </a:extLst>
              </a:tr>
              <a:tr h="896815">
                <a:tc>
                  <a:txBody>
                    <a:bodyPr/>
                    <a:lstStyle/>
                    <a:p>
                      <a:pPr marL="0" marR="0" algn="ctr">
                        <a:spcBef>
                          <a:spcPts val="0"/>
                        </a:spcBef>
                        <a:spcAft>
                          <a:spcPts val="0"/>
                        </a:spcAft>
                      </a:pPr>
                      <a:r>
                        <a:rPr lang="en-US" sz="1600">
                          <a:effectLst/>
                        </a:rPr>
                        <a:t>3</a:t>
                      </a:r>
                      <a:endParaRPr lang="en-US" sz="1600">
                        <a:effectLst/>
                        <a:latin typeface="Times New Roman" panose="02020603050405020304" pitchFamily="18" charset="0"/>
                        <a:ea typeface="Times New Roman" panose="02020603050405020304" pitchFamily="18" charset="0"/>
                      </a:endParaRPr>
                    </a:p>
                  </a:txBody>
                  <a:tcPr marL="54392" marR="54392" marT="0" marB="0"/>
                </a:tc>
                <a:tc>
                  <a:txBody>
                    <a:bodyPr/>
                    <a:lstStyle/>
                    <a:p>
                      <a:pPr marL="0" marR="0">
                        <a:spcBef>
                          <a:spcPts val="0"/>
                        </a:spcBef>
                        <a:spcAft>
                          <a:spcPts val="0"/>
                        </a:spcAft>
                      </a:pPr>
                      <a:r>
                        <a:rPr lang="en-US" sz="1600" dirty="0">
                          <a:effectLst/>
                        </a:rPr>
                        <a:t>All</a:t>
                      </a:r>
                      <a:endParaRPr lang="en-US" sz="1600" dirty="0">
                        <a:effectLst/>
                        <a:latin typeface="Times New Roman" panose="02020603050405020304" pitchFamily="18" charset="0"/>
                        <a:ea typeface="Times New Roman" panose="02020603050405020304" pitchFamily="18" charset="0"/>
                      </a:endParaRPr>
                    </a:p>
                  </a:txBody>
                  <a:tcPr marL="54392" marR="54392" marT="0" marB="0"/>
                </a:tc>
                <a:tc>
                  <a:txBody>
                    <a:bodyPr/>
                    <a:lstStyle/>
                    <a:p>
                      <a:pPr marL="0" marR="0">
                        <a:spcBef>
                          <a:spcPts val="0"/>
                        </a:spcBef>
                        <a:spcAft>
                          <a:spcPts val="0"/>
                        </a:spcAft>
                      </a:pPr>
                      <a:r>
                        <a:rPr lang="en-US" sz="1600" dirty="0">
                          <a:effectLst/>
                        </a:rPr>
                        <a:t>Software</a:t>
                      </a:r>
                      <a:endParaRPr lang="en-US" sz="1600" dirty="0">
                        <a:effectLst/>
                        <a:latin typeface="Times New Roman" panose="02020603050405020304" pitchFamily="18" charset="0"/>
                        <a:ea typeface="Times New Roman" panose="02020603050405020304" pitchFamily="18" charset="0"/>
                      </a:endParaRPr>
                    </a:p>
                  </a:txBody>
                  <a:tcPr marL="54392" marR="54392" marT="0" marB="0"/>
                </a:tc>
                <a:tc>
                  <a:txBody>
                    <a:bodyPr/>
                    <a:lstStyle/>
                    <a:p>
                      <a:pPr marL="0" marR="0">
                        <a:spcBef>
                          <a:spcPts val="0"/>
                        </a:spcBef>
                        <a:spcAft>
                          <a:spcPts val="0"/>
                        </a:spcAft>
                      </a:pPr>
                      <a:r>
                        <a:rPr lang="en-US" sz="1600" dirty="0" err="1">
                          <a:effectLst/>
                        </a:rPr>
                        <a:t>Jupyter</a:t>
                      </a:r>
                      <a:r>
                        <a:rPr lang="en-US" sz="1600" dirty="0">
                          <a:effectLst/>
                        </a:rPr>
                        <a:t> Notebook</a:t>
                      </a:r>
                    </a:p>
                    <a:p>
                      <a:pPr marL="0" marR="0">
                        <a:spcBef>
                          <a:spcPts val="0"/>
                        </a:spcBef>
                        <a:spcAft>
                          <a:spcPts val="0"/>
                        </a:spcAft>
                      </a:pPr>
                      <a:r>
                        <a:rPr lang="en-US" sz="1600" dirty="0">
                          <a:effectLst/>
                        </a:rPr>
                        <a:t>Anaconda</a:t>
                      </a:r>
                    </a:p>
                    <a:p>
                      <a:pPr marL="0" marR="0">
                        <a:spcBef>
                          <a:spcPts val="0"/>
                        </a:spcBef>
                        <a:spcAft>
                          <a:spcPts val="0"/>
                        </a:spcAft>
                      </a:pPr>
                      <a:r>
                        <a:rPr lang="en-US" sz="1600" dirty="0">
                          <a:effectLst/>
                        </a:rPr>
                        <a:t>Python</a:t>
                      </a:r>
                    </a:p>
                    <a:p>
                      <a:pPr marL="0" marR="0">
                        <a:spcBef>
                          <a:spcPts val="0"/>
                        </a:spcBef>
                        <a:spcAft>
                          <a:spcPts val="0"/>
                        </a:spcAft>
                      </a:pPr>
                      <a:r>
                        <a:rPr lang="en-US" sz="1600" dirty="0">
                          <a:effectLst/>
                        </a:rPr>
                        <a:t>H2O Runtime</a:t>
                      </a:r>
                    </a:p>
                    <a:p>
                      <a:pPr marL="0" marR="0">
                        <a:spcBef>
                          <a:spcPts val="0"/>
                        </a:spcBef>
                        <a:spcAft>
                          <a:spcPts val="0"/>
                        </a:spcAft>
                      </a:pPr>
                      <a:r>
                        <a:rPr lang="en-US" sz="1600" dirty="0" err="1">
                          <a:effectLst/>
                        </a:rPr>
                        <a:t>CatBoost</a:t>
                      </a:r>
                      <a:r>
                        <a:rPr lang="en-US" sz="1600" dirty="0">
                          <a:effectLst/>
                        </a:rPr>
                        <a:t>, </a:t>
                      </a:r>
                    </a:p>
                    <a:p>
                      <a:pPr marL="0" marR="0">
                        <a:spcBef>
                          <a:spcPts val="0"/>
                        </a:spcBef>
                        <a:spcAft>
                          <a:spcPts val="0"/>
                        </a:spcAft>
                      </a:pPr>
                      <a:r>
                        <a:rPr lang="en-US" sz="1600" dirty="0">
                          <a:effectLst/>
                        </a:rPr>
                        <a:t>Category Encoders</a:t>
                      </a:r>
                    </a:p>
                    <a:p>
                      <a:pPr marL="0" marR="0">
                        <a:spcBef>
                          <a:spcPts val="0"/>
                        </a:spcBef>
                        <a:spcAft>
                          <a:spcPts val="0"/>
                        </a:spcAft>
                      </a:pPr>
                      <a:r>
                        <a:rPr lang="en-US" sz="1600" dirty="0" err="1">
                          <a:effectLst/>
                        </a:rPr>
                        <a:t>Dask</a:t>
                      </a:r>
                      <a:endParaRPr lang="en-US" sz="1600" dirty="0">
                        <a:effectLst/>
                      </a:endParaRPr>
                    </a:p>
                    <a:p>
                      <a:pPr marL="0" marR="0">
                        <a:spcBef>
                          <a:spcPts val="0"/>
                        </a:spcBef>
                        <a:spcAft>
                          <a:spcPts val="0"/>
                        </a:spcAft>
                      </a:pPr>
                      <a:r>
                        <a:rPr lang="en-US" sz="1600" dirty="0">
                          <a:effectLst/>
                        </a:rPr>
                        <a:t>Imbalanced Learn</a:t>
                      </a:r>
                    </a:p>
                    <a:p>
                      <a:pPr marL="0" marR="0">
                        <a:spcBef>
                          <a:spcPts val="0"/>
                        </a:spcBef>
                        <a:spcAft>
                          <a:spcPts val="0"/>
                        </a:spcAft>
                      </a:pPr>
                      <a:r>
                        <a:rPr lang="en-US" sz="1600" dirty="0" err="1">
                          <a:effectLst/>
                        </a:rPr>
                        <a:t>LightGBM</a:t>
                      </a:r>
                      <a:endParaRPr lang="en-US" sz="1600" dirty="0">
                        <a:effectLst/>
                      </a:endParaRPr>
                    </a:p>
                    <a:p>
                      <a:pPr marL="0" marR="0">
                        <a:spcBef>
                          <a:spcPts val="0"/>
                        </a:spcBef>
                        <a:spcAft>
                          <a:spcPts val="0"/>
                        </a:spcAft>
                      </a:pPr>
                      <a:r>
                        <a:rPr lang="en-US" sz="1600" dirty="0">
                          <a:effectLst/>
                        </a:rPr>
                        <a:t>XGBoost</a:t>
                      </a:r>
                    </a:p>
                    <a:p>
                      <a:pPr marL="0" marR="0">
                        <a:spcBef>
                          <a:spcPts val="0"/>
                        </a:spcBef>
                        <a:spcAft>
                          <a:spcPts val="0"/>
                        </a:spcAft>
                      </a:pPr>
                      <a:r>
                        <a:rPr lang="en-US" sz="1600" dirty="0" err="1">
                          <a:effectLst/>
                        </a:rPr>
                        <a:t>Seaborn</a:t>
                      </a:r>
                      <a:endParaRPr lang="en-US" sz="1600" dirty="0">
                        <a:effectLst/>
                      </a:endParaRPr>
                    </a:p>
                    <a:p>
                      <a:pPr marL="0" marR="0">
                        <a:spcBef>
                          <a:spcPts val="0"/>
                        </a:spcBef>
                        <a:spcAft>
                          <a:spcPts val="0"/>
                        </a:spcAft>
                      </a:pPr>
                      <a:r>
                        <a:rPr lang="en-US" sz="1600" dirty="0">
                          <a:effectLst/>
                          <a:latin typeface="Times New Roman" panose="02020603050405020304" pitchFamily="18" charset="0"/>
                          <a:ea typeface="Times New Roman" panose="02020603050405020304" pitchFamily="18" charset="0"/>
                        </a:rPr>
                        <a:t>Driverless</a:t>
                      </a:r>
                      <a:r>
                        <a:rPr lang="en-US" sz="1600" baseline="0" dirty="0">
                          <a:effectLst/>
                          <a:latin typeface="Times New Roman" panose="02020603050405020304" pitchFamily="18" charset="0"/>
                          <a:ea typeface="Times New Roman" panose="02020603050405020304" pitchFamily="18" charset="0"/>
                        </a:rPr>
                        <a:t> AI H2O.ai</a:t>
                      </a:r>
                      <a:endParaRPr lang="en-US" sz="1600" dirty="0">
                        <a:effectLst/>
                        <a:latin typeface="Times New Roman" panose="02020603050405020304" pitchFamily="18" charset="0"/>
                        <a:ea typeface="Times New Roman" panose="02020603050405020304" pitchFamily="18" charset="0"/>
                      </a:endParaRPr>
                    </a:p>
                  </a:txBody>
                  <a:tcPr marL="54392" marR="54392" marT="0" marB="0"/>
                </a:tc>
                <a:tc>
                  <a:txBody>
                    <a:bodyPr/>
                    <a:lstStyle/>
                    <a:p>
                      <a:pPr marL="0" marR="0">
                        <a:spcBef>
                          <a:spcPts val="0"/>
                        </a:spcBef>
                        <a:spcAft>
                          <a:spcPts val="0"/>
                        </a:spcAft>
                      </a:pPr>
                      <a:r>
                        <a:rPr lang="en-US" sz="1600" dirty="0">
                          <a:effectLst/>
                        </a:rPr>
                        <a:t>python:3.6.9 </a:t>
                      </a:r>
                    </a:p>
                    <a:p>
                      <a:pPr marL="0" marR="0">
                        <a:spcBef>
                          <a:spcPts val="0"/>
                        </a:spcBef>
                        <a:spcAft>
                          <a:spcPts val="0"/>
                        </a:spcAft>
                      </a:pPr>
                      <a:r>
                        <a:rPr lang="en-US" sz="1600" dirty="0">
                          <a:effectLst/>
                        </a:rPr>
                        <a:t>[GCC 8.4.0]</a:t>
                      </a:r>
                    </a:p>
                    <a:p>
                      <a:pPr marL="0" marR="0">
                        <a:spcBef>
                          <a:spcPts val="0"/>
                        </a:spcBef>
                        <a:spcAft>
                          <a:spcPts val="0"/>
                        </a:spcAft>
                      </a:pPr>
                      <a:r>
                        <a:rPr lang="en-US" sz="1600" dirty="0">
                          <a:effectLst/>
                        </a:rPr>
                        <a:t>scipy:1.4.1</a:t>
                      </a:r>
                    </a:p>
                    <a:p>
                      <a:pPr marL="0" marR="0">
                        <a:spcBef>
                          <a:spcPts val="0"/>
                        </a:spcBef>
                        <a:spcAft>
                          <a:spcPts val="0"/>
                        </a:spcAft>
                      </a:pPr>
                      <a:r>
                        <a:rPr lang="en-US" sz="1600" dirty="0">
                          <a:effectLst/>
                        </a:rPr>
                        <a:t>numpy:1.18.4</a:t>
                      </a:r>
                    </a:p>
                    <a:p>
                      <a:pPr marL="0" marR="0">
                        <a:spcBef>
                          <a:spcPts val="0"/>
                        </a:spcBef>
                        <a:spcAft>
                          <a:spcPts val="0"/>
                        </a:spcAft>
                      </a:pPr>
                      <a:r>
                        <a:rPr lang="en-US" sz="1600" dirty="0">
                          <a:effectLst/>
                        </a:rPr>
                        <a:t>pandas:1.0.3</a:t>
                      </a:r>
                    </a:p>
                    <a:p>
                      <a:pPr marL="0" marR="0">
                        <a:spcBef>
                          <a:spcPts val="0"/>
                        </a:spcBef>
                        <a:spcAft>
                          <a:spcPts val="0"/>
                        </a:spcAft>
                      </a:pPr>
                      <a:r>
                        <a:rPr lang="en-US" sz="1600" dirty="0">
                          <a:effectLst/>
                        </a:rPr>
                        <a:t>category-encoders:2.2.2</a:t>
                      </a:r>
                    </a:p>
                    <a:p>
                      <a:pPr marL="0" marR="0">
                        <a:spcBef>
                          <a:spcPts val="0"/>
                        </a:spcBef>
                        <a:spcAft>
                          <a:spcPts val="0"/>
                        </a:spcAft>
                      </a:pPr>
                      <a:r>
                        <a:rPr lang="en-US" sz="1600" dirty="0">
                          <a:effectLst/>
                        </a:rPr>
                        <a:t>catboost-0.23.2</a:t>
                      </a:r>
                    </a:p>
                    <a:p>
                      <a:pPr marL="0" marR="0">
                        <a:spcBef>
                          <a:spcPts val="0"/>
                        </a:spcBef>
                        <a:spcAft>
                          <a:spcPts val="0"/>
                        </a:spcAft>
                      </a:pPr>
                      <a:r>
                        <a:rPr lang="en-US" sz="1600" dirty="0">
                          <a:effectLst/>
                        </a:rPr>
                        <a:t>xgboost-0.90</a:t>
                      </a:r>
                    </a:p>
                    <a:p>
                      <a:pPr marL="0" marR="0">
                        <a:spcBef>
                          <a:spcPts val="0"/>
                        </a:spcBef>
                        <a:spcAft>
                          <a:spcPts val="0"/>
                        </a:spcAft>
                      </a:pPr>
                      <a:r>
                        <a:rPr lang="en-US" sz="1600" dirty="0">
                          <a:effectLst/>
                        </a:rPr>
                        <a:t>lightgbm-2.2.3</a:t>
                      </a:r>
                    </a:p>
                    <a:p>
                      <a:pPr marL="0" marR="0">
                        <a:spcBef>
                          <a:spcPts val="0"/>
                        </a:spcBef>
                        <a:spcAft>
                          <a:spcPts val="0"/>
                        </a:spcAft>
                      </a:pPr>
                      <a:r>
                        <a:rPr lang="en-US" sz="1600" dirty="0">
                          <a:effectLst/>
                        </a:rPr>
                        <a:t> ubuntu1~18.04.1.</a:t>
                      </a:r>
                    </a:p>
                    <a:p>
                      <a:pPr marL="0" marR="0">
                        <a:spcBef>
                          <a:spcPts val="0"/>
                        </a:spcBef>
                        <a:spcAft>
                          <a:spcPts val="0"/>
                        </a:spcAft>
                      </a:pPr>
                      <a:r>
                        <a:rPr lang="en-US" sz="1600" dirty="0" err="1">
                          <a:effectLst/>
                        </a:rPr>
                        <a:t>openjdk</a:t>
                      </a:r>
                      <a:r>
                        <a:rPr lang="en-US" sz="1600" dirty="0">
                          <a:effectLst/>
                        </a:rPr>
                        <a:t> version "11.0.7" </a:t>
                      </a:r>
                    </a:p>
                    <a:p>
                      <a:pPr marL="0" marR="0">
                        <a:spcBef>
                          <a:spcPts val="0"/>
                        </a:spcBef>
                        <a:spcAft>
                          <a:spcPts val="0"/>
                        </a:spcAft>
                      </a:pPr>
                      <a:r>
                        <a:rPr lang="en-US" sz="1600" dirty="0" err="1">
                          <a:effectLst/>
                        </a:rPr>
                        <a:t>OpenJDK</a:t>
                      </a:r>
                      <a:r>
                        <a:rPr lang="en-US" sz="1600" dirty="0">
                          <a:effectLst/>
                        </a:rPr>
                        <a:t> Runtime Environment (build 11.0.7+10-post-Ubuntu-2ubuntu218.04</a:t>
                      </a:r>
                    </a:p>
                    <a:p>
                      <a:pPr marL="0" marR="0">
                        <a:spcBef>
                          <a:spcPts val="0"/>
                        </a:spcBef>
                        <a:spcAft>
                          <a:spcPts val="0"/>
                        </a:spcAft>
                      </a:pPr>
                      <a:r>
                        <a:rPr lang="en-US" sz="1600" dirty="0">
                          <a:effectLst/>
                        </a:rPr>
                        <a:t> colorama-0.4.3 h2o-3.30.0.3 </a:t>
                      </a:r>
                      <a:endParaRPr lang="en-US" sz="1600" dirty="0">
                        <a:effectLst/>
                        <a:latin typeface="Times New Roman" panose="02020603050405020304" pitchFamily="18" charset="0"/>
                        <a:ea typeface="Times New Roman" panose="02020603050405020304" pitchFamily="18" charset="0"/>
                      </a:endParaRPr>
                    </a:p>
                  </a:txBody>
                  <a:tcPr marL="54392" marR="54392" marT="0" marB="0"/>
                </a:tc>
                <a:extLst>
                  <a:ext uri="{0D108BD9-81ED-4DB2-BD59-A6C34878D82A}">
                    <a16:rowId xmlns:a16="http://schemas.microsoft.com/office/drawing/2014/main" val="10003"/>
                  </a:ext>
                </a:extLst>
              </a:tr>
              <a:tr h="105508">
                <a:tc>
                  <a:txBody>
                    <a:bodyPr/>
                    <a:lstStyle/>
                    <a:p>
                      <a:pPr marL="0" marR="0" algn="ctr">
                        <a:spcBef>
                          <a:spcPts val="0"/>
                        </a:spcBef>
                        <a:spcAft>
                          <a:spcPts val="0"/>
                        </a:spcAft>
                      </a:pPr>
                      <a:r>
                        <a:rPr lang="en-US" sz="1600">
                          <a:effectLst/>
                        </a:rPr>
                        <a:t>4</a:t>
                      </a:r>
                      <a:endParaRPr lang="en-US" sz="1600">
                        <a:effectLst/>
                        <a:latin typeface="Times New Roman" panose="02020603050405020304" pitchFamily="18" charset="0"/>
                        <a:ea typeface="Times New Roman" panose="02020603050405020304" pitchFamily="18" charset="0"/>
                      </a:endParaRPr>
                    </a:p>
                  </a:txBody>
                  <a:tcPr marL="54392" marR="54392" marT="0" marB="0"/>
                </a:tc>
                <a:tc>
                  <a:txBody>
                    <a:bodyPr/>
                    <a:lstStyle/>
                    <a:p>
                      <a:pPr marL="0" marR="0">
                        <a:spcBef>
                          <a:spcPts val="0"/>
                        </a:spcBef>
                        <a:spcAft>
                          <a:spcPts val="0"/>
                        </a:spcAft>
                      </a:pPr>
                      <a:r>
                        <a:rPr lang="en-US" sz="1600">
                          <a:effectLst/>
                        </a:rPr>
                        <a:t>Collaboration</a:t>
                      </a:r>
                      <a:endParaRPr lang="en-US" sz="1600">
                        <a:effectLst/>
                        <a:latin typeface="Times New Roman" panose="02020603050405020304" pitchFamily="18" charset="0"/>
                        <a:ea typeface="Times New Roman" panose="02020603050405020304" pitchFamily="18" charset="0"/>
                      </a:endParaRPr>
                    </a:p>
                  </a:txBody>
                  <a:tcPr marL="54392" marR="54392" marT="0" marB="0"/>
                </a:tc>
                <a:tc>
                  <a:txBody>
                    <a:bodyPr/>
                    <a:lstStyle/>
                    <a:p>
                      <a:pPr marL="0" marR="0">
                        <a:spcBef>
                          <a:spcPts val="0"/>
                        </a:spcBef>
                        <a:spcAft>
                          <a:spcPts val="0"/>
                        </a:spcAft>
                      </a:pPr>
                      <a:r>
                        <a:rPr lang="en-US" sz="1600">
                          <a:effectLst/>
                        </a:rPr>
                        <a:t>Software</a:t>
                      </a:r>
                      <a:endParaRPr lang="en-US" sz="1600">
                        <a:effectLst/>
                        <a:latin typeface="Times New Roman" panose="02020603050405020304" pitchFamily="18" charset="0"/>
                        <a:ea typeface="Times New Roman" panose="02020603050405020304" pitchFamily="18" charset="0"/>
                      </a:endParaRPr>
                    </a:p>
                  </a:txBody>
                  <a:tcPr marL="54392" marR="54392" marT="0" marB="0"/>
                </a:tc>
                <a:tc>
                  <a:txBody>
                    <a:bodyPr/>
                    <a:lstStyle/>
                    <a:p>
                      <a:pPr marL="0" marR="0">
                        <a:spcBef>
                          <a:spcPts val="0"/>
                        </a:spcBef>
                        <a:spcAft>
                          <a:spcPts val="0"/>
                        </a:spcAft>
                      </a:pPr>
                      <a:r>
                        <a:rPr lang="en-US" sz="1600" dirty="0">
                          <a:effectLst/>
                        </a:rPr>
                        <a:t>Google Meet</a:t>
                      </a:r>
                    </a:p>
                    <a:p>
                      <a:pPr marL="0" marR="0">
                        <a:spcBef>
                          <a:spcPts val="0"/>
                        </a:spcBef>
                        <a:spcAft>
                          <a:spcPts val="0"/>
                        </a:spcAft>
                      </a:pPr>
                      <a:r>
                        <a:rPr lang="en-US" sz="1600" dirty="0">
                          <a:effectLst/>
                        </a:rPr>
                        <a:t>GitHub</a:t>
                      </a:r>
                      <a:endParaRPr lang="en-US" sz="1600" dirty="0">
                        <a:effectLst/>
                        <a:latin typeface="Times New Roman" panose="02020603050405020304" pitchFamily="18" charset="0"/>
                        <a:ea typeface="Times New Roman" panose="02020603050405020304" pitchFamily="18" charset="0"/>
                      </a:endParaRPr>
                    </a:p>
                  </a:txBody>
                  <a:tcPr marL="54392" marR="54392" marT="0" marB="0"/>
                </a:tc>
                <a:tc>
                  <a:txBody>
                    <a:bodyPr/>
                    <a:lstStyle/>
                    <a:p>
                      <a:pPr marL="0" marR="0">
                        <a:spcBef>
                          <a:spcPts val="0"/>
                        </a:spcBef>
                        <a:spcAft>
                          <a:spcPts val="0"/>
                        </a:spcAft>
                      </a:pPr>
                      <a:r>
                        <a:rPr lang="en-US" sz="1600">
                          <a:effectLst/>
                        </a:rPr>
                        <a:t> </a:t>
                      </a:r>
                      <a:endParaRPr lang="en-US" sz="1600">
                        <a:effectLst/>
                        <a:latin typeface="Times New Roman" panose="02020603050405020304" pitchFamily="18" charset="0"/>
                        <a:ea typeface="Times New Roman" panose="02020603050405020304" pitchFamily="18" charset="0"/>
                      </a:endParaRPr>
                    </a:p>
                  </a:txBody>
                  <a:tcPr marL="54392" marR="54392" marT="0" marB="0"/>
                </a:tc>
                <a:extLst>
                  <a:ext uri="{0D108BD9-81ED-4DB2-BD59-A6C34878D82A}">
                    <a16:rowId xmlns:a16="http://schemas.microsoft.com/office/drawing/2014/main" val="10004"/>
                  </a:ext>
                </a:extLst>
              </a:tr>
              <a:tr h="158262">
                <a:tc>
                  <a:txBody>
                    <a:bodyPr/>
                    <a:lstStyle/>
                    <a:p>
                      <a:pPr marL="0" marR="0" algn="ctr">
                        <a:spcBef>
                          <a:spcPts val="0"/>
                        </a:spcBef>
                        <a:spcAft>
                          <a:spcPts val="0"/>
                        </a:spcAft>
                      </a:pPr>
                      <a:r>
                        <a:rPr lang="en-US" sz="1600">
                          <a:effectLst/>
                        </a:rPr>
                        <a:t>5</a:t>
                      </a:r>
                      <a:endParaRPr lang="en-US" sz="1600">
                        <a:effectLst/>
                        <a:latin typeface="Times New Roman" panose="02020603050405020304" pitchFamily="18" charset="0"/>
                        <a:ea typeface="Times New Roman" panose="02020603050405020304" pitchFamily="18" charset="0"/>
                      </a:endParaRPr>
                    </a:p>
                  </a:txBody>
                  <a:tcPr marL="54392" marR="54392" marT="0" marB="0"/>
                </a:tc>
                <a:tc>
                  <a:txBody>
                    <a:bodyPr/>
                    <a:lstStyle/>
                    <a:p>
                      <a:pPr marL="0" marR="0">
                        <a:spcBef>
                          <a:spcPts val="0"/>
                        </a:spcBef>
                        <a:spcAft>
                          <a:spcPts val="0"/>
                        </a:spcAft>
                      </a:pPr>
                      <a:r>
                        <a:rPr lang="en-US" sz="1600">
                          <a:effectLst/>
                        </a:rPr>
                        <a:t>All</a:t>
                      </a:r>
                      <a:endParaRPr lang="en-US" sz="1600">
                        <a:effectLst/>
                        <a:latin typeface="Times New Roman" panose="02020603050405020304" pitchFamily="18" charset="0"/>
                        <a:ea typeface="Times New Roman" panose="02020603050405020304" pitchFamily="18" charset="0"/>
                      </a:endParaRPr>
                    </a:p>
                  </a:txBody>
                  <a:tcPr marL="54392" marR="54392" marT="0" marB="0"/>
                </a:tc>
                <a:tc>
                  <a:txBody>
                    <a:bodyPr/>
                    <a:lstStyle/>
                    <a:p>
                      <a:pPr marL="0" marR="0">
                        <a:spcBef>
                          <a:spcPts val="0"/>
                        </a:spcBef>
                        <a:spcAft>
                          <a:spcPts val="0"/>
                        </a:spcAft>
                      </a:pPr>
                      <a:r>
                        <a:rPr lang="en-US" sz="1600">
                          <a:effectLst/>
                        </a:rPr>
                        <a:t>Laptops</a:t>
                      </a:r>
                      <a:endParaRPr lang="en-US" sz="1600">
                        <a:effectLst/>
                        <a:latin typeface="Times New Roman" panose="02020603050405020304" pitchFamily="18" charset="0"/>
                        <a:ea typeface="Times New Roman" panose="02020603050405020304" pitchFamily="18" charset="0"/>
                      </a:endParaRPr>
                    </a:p>
                  </a:txBody>
                  <a:tcPr marL="54392" marR="54392" marT="0" marB="0"/>
                </a:tc>
                <a:tc>
                  <a:txBody>
                    <a:bodyPr/>
                    <a:lstStyle/>
                    <a:p>
                      <a:pPr marL="0" marR="0">
                        <a:spcBef>
                          <a:spcPts val="0"/>
                        </a:spcBef>
                        <a:spcAft>
                          <a:spcPts val="0"/>
                        </a:spcAft>
                      </a:pPr>
                      <a:r>
                        <a:rPr lang="en-US" sz="1600" dirty="0">
                          <a:effectLst/>
                        </a:rPr>
                        <a:t>16GB RAM, Windows 10, Intel Core i7 </a:t>
                      </a:r>
                      <a:endParaRPr lang="en-US" sz="1600" dirty="0">
                        <a:effectLst/>
                        <a:latin typeface="Times New Roman" panose="02020603050405020304" pitchFamily="18" charset="0"/>
                        <a:ea typeface="Times New Roman" panose="02020603050405020304" pitchFamily="18" charset="0"/>
                      </a:endParaRPr>
                    </a:p>
                  </a:txBody>
                  <a:tcPr marL="54392" marR="54392" marT="0" marB="0"/>
                </a:tc>
                <a:tc>
                  <a:txBody>
                    <a:bodyPr/>
                    <a:lstStyle/>
                    <a:p>
                      <a:pPr marL="0" marR="0">
                        <a:spcBef>
                          <a:spcPts val="0"/>
                        </a:spcBef>
                        <a:spcAft>
                          <a:spcPts val="0"/>
                        </a:spcAft>
                      </a:pPr>
                      <a:r>
                        <a:rPr lang="en-US" sz="1600" dirty="0">
                          <a:effectLst/>
                        </a:rPr>
                        <a:t> </a:t>
                      </a:r>
                      <a:endParaRPr lang="en-US" sz="1600" dirty="0">
                        <a:effectLst/>
                        <a:latin typeface="Times New Roman" panose="02020603050405020304" pitchFamily="18" charset="0"/>
                        <a:ea typeface="Times New Roman" panose="02020603050405020304" pitchFamily="18" charset="0"/>
                      </a:endParaRPr>
                    </a:p>
                  </a:txBody>
                  <a:tcPr marL="54392" marR="54392" marT="0" marB="0"/>
                </a:tc>
                <a:extLst>
                  <a:ext uri="{0D108BD9-81ED-4DB2-BD59-A6C34878D82A}">
                    <a16:rowId xmlns:a16="http://schemas.microsoft.com/office/drawing/2014/main" val="10005"/>
                  </a:ext>
                </a:extLst>
              </a:tr>
            </a:tbl>
          </a:graphicData>
        </a:graphic>
      </p:graphicFrame>
      <p:sp>
        <p:nvSpPr>
          <p:cNvPr id="6" name="Rectangle 5"/>
          <p:cNvSpPr/>
          <p:nvPr/>
        </p:nvSpPr>
        <p:spPr>
          <a:xfrm>
            <a:off x="228600" y="2057400"/>
            <a:ext cx="11582400" cy="3505200"/>
          </a:xfrm>
          <a:prstGeom prst="rect">
            <a:avLst/>
          </a:prstGeom>
          <a:noFill/>
          <a:ln w="28575">
            <a:solidFill>
              <a:srgbClr val="FF0000"/>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40445891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Potential Data Challenges and Risks</a:t>
            </a:r>
          </a:p>
        </p:txBody>
      </p:sp>
      <p:graphicFrame>
        <p:nvGraphicFramePr>
          <p:cNvPr id="5" name="Table 4"/>
          <p:cNvGraphicFramePr>
            <a:graphicFrameLocks noGrp="1"/>
          </p:cNvGraphicFramePr>
          <p:nvPr>
            <p:extLst>
              <p:ext uri="{D42A27DB-BD31-4B8C-83A1-F6EECF244321}">
                <p14:modId xmlns:p14="http://schemas.microsoft.com/office/powerpoint/2010/main" val="3966452020"/>
              </p:ext>
            </p:extLst>
          </p:nvPr>
        </p:nvGraphicFramePr>
        <p:xfrm>
          <a:off x="457200" y="1158240"/>
          <a:ext cx="11125199" cy="5029200"/>
        </p:xfrm>
        <a:graphic>
          <a:graphicData uri="http://schemas.openxmlformats.org/drawingml/2006/table">
            <a:tbl>
              <a:tblPr firstRow="1" bandRow="1">
                <a:tableStyleId>{5C22544A-7EE6-4342-B048-85BDC9FD1C3A}</a:tableStyleId>
              </a:tblPr>
              <a:tblGrid>
                <a:gridCol w="533400">
                  <a:extLst>
                    <a:ext uri="{9D8B030D-6E8A-4147-A177-3AD203B41FA5}">
                      <a16:colId xmlns:a16="http://schemas.microsoft.com/office/drawing/2014/main" val="20000"/>
                    </a:ext>
                  </a:extLst>
                </a:gridCol>
                <a:gridCol w="2362200">
                  <a:extLst>
                    <a:ext uri="{9D8B030D-6E8A-4147-A177-3AD203B41FA5}">
                      <a16:colId xmlns:a16="http://schemas.microsoft.com/office/drawing/2014/main" val="20001"/>
                    </a:ext>
                  </a:extLst>
                </a:gridCol>
                <a:gridCol w="4648200">
                  <a:extLst>
                    <a:ext uri="{9D8B030D-6E8A-4147-A177-3AD203B41FA5}">
                      <a16:colId xmlns:a16="http://schemas.microsoft.com/office/drawing/2014/main" val="20002"/>
                    </a:ext>
                  </a:extLst>
                </a:gridCol>
                <a:gridCol w="3581399">
                  <a:extLst>
                    <a:ext uri="{9D8B030D-6E8A-4147-A177-3AD203B41FA5}">
                      <a16:colId xmlns:a16="http://schemas.microsoft.com/office/drawing/2014/main" val="20003"/>
                    </a:ext>
                  </a:extLst>
                </a:gridCol>
              </a:tblGrid>
              <a:tr h="40640">
                <a:tc>
                  <a:txBody>
                    <a:bodyPr/>
                    <a:lstStyle/>
                    <a:p>
                      <a:pPr marL="0" marR="0">
                        <a:spcBef>
                          <a:spcPts val="0"/>
                        </a:spcBef>
                        <a:spcAft>
                          <a:spcPts val="0"/>
                        </a:spcAft>
                      </a:pPr>
                      <a:r>
                        <a:rPr lang="en-US" sz="1500" dirty="0" err="1">
                          <a:effectLst/>
                        </a:rPr>
                        <a:t>Sr</a:t>
                      </a:r>
                      <a:r>
                        <a:rPr lang="en-US" sz="1500" dirty="0">
                          <a:effectLst/>
                        </a:rPr>
                        <a:t> No</a:t>
                      </a:r>
                      <a:endParaRPr lang="en-US" sz="1500" dirty="0">
                        <a:effectLst/>
                        <a:latin typeface="Times New Roman" panose="02020603050405020304" pitchFamily="18" charset="0"/>
                        <a:ea typeface="Times New Roman" panose="02020603050405020304" pitchFamily="18" charset="0"/>
                      </a:endParaRPr>
                    </a:p>
                  </a:txBody>
                  <a:tcPr marL="39799" marR="39799" marT="0" marB="0"/>
                </a:tc>
                <a:tc>
                  <a:txBody>
                    <a:bodyPr/>
                    <a:lstStyle/>
                    <a:p>
                      <a:pPr marL="0" marR="0">
                        <a:spcBef>
                          <a:spcPts val="0"/>
                        </a:spcBef>
                        <a:spcAft>
                          <a:spcPts val="0"/>
                        </a:spcAft>
                      </a:pPr>
                      <a:r>
                        <a:rPr lang="en-US" sz="1500">
                          <a:effectLst/>
                        </a:rPr>
                        <a:t>Data Challenge/Risk</a:t>
                      </a:r>
                      <a:endParaRPr lang="en-US" sz="1500">
                        <a:effectLst/>
                        <a:latin typeface="Times New Roman" panose="02020603050405020304" pitchFamily="18" charset="0"/>
                        <a:ea typeface="Times New Roman" panose="02020603050405020304" pitchFamily="18" charset="0"/>
                      </a:endParaRPr>
                    </a:p>
                  </a:txBody>
                  <a:tcPr marL="39799" marR="39799" marT="0" marB="0"/>
                </a:tc>
                <a:tc>
                  <a:txBody>
                    <a:bodyPr/>
                    <a:lstStyle/>
                    <a:p>
                      <a:pPr marL="0" marR="0">
                        <a:spcBef>
                          <a:spcPts val="0"/>
                        </a:spcBef>
                        <a:spcAft>
                          <a:spcPts val="0"/>
                        </a:spcAft>
                      </a:pPr>
                      <a:r>
                        <a:rPr lang="en-US" sz="1500">
                          <a:effectLst/>
                        </a:rPr>
                        <a:t>Description</a:t>
                      </a:r>
                      <a:endParaRPr lang="en-US" sz="1500">
                        <a:effectLst/>
                        <a:latin typeface="Times New Roman" panose="02020603050405020304" pitchFamily="18" charset="0"/>
                        <a:ea typeface="Times New Roman" panose="02020603050405020304" pitchFamily="18" charset="0"/>
                      </a:endParaRPr>
                    </a:p>
                  </a:txBody>
                  <a:tcPr marL="39799" marR="39799" marT="0" marB="0"/>
                </a:tc>
                <a:tc>
                  <a:txBody>
                    <a:bodyPr/>
                    <a:lstStyle/>
                    <a:p>
                      <a:pPr marL="0" marR="0">
                        <a:spcBef>
                          <a:spcPts val="0"/>
                        </a:spcBef>
                        <a:spcAft>
                          <a:spcPts val="0"/>
                        </a:spcAft>
                      </a:pPr>
                      <a:r>
                        <a:rPr lang="en-US" sz="1500">
                          <a:effectLst/>
                        </a:rPr>
                        <a:t>Mitigation</a:t>
                      </a:r>
                      <a:endParaRPr lang="en-US" sz="1500">
                        <a:effectLst/>
                        <a:latin typeface="Times New Roman" panose="02020603050405020304" pitchFamily="18" charset="0"/>
                        <a:ea typeface="Times New Roman" panose="02020603050405020304" pitchFamily="18" charset="0"/>
                      </a:endParaRPr>
                    </a:p>
                  </a:txBody>
                  <a:tcPr marL="39799" marR="39799" marT="0" marB="0"/>
                </a:tc>
                <a:extLst>
                  <a:ext uri="{0D108BD9-81ED-4DB2-BD59-A6C34878D82A}">
                    <a16:rowId xmlns:a16="http://schemas.microsoft.com/office/drawing/2014/main" val="10000"/>
                  </a:ext>
                </a:extLst>
              </a:tr>
              <a:tr h="81280">
                <a:tc>
                  <a:txBody>
                    <a:bodyPr/>
                    <a:lstStyle/>
                    <a:p>
                      <a:pPr marL="0" marR="0">
                        <a:spcBef>
                          <a:spcPts val="0"/>
                        </a:spcBef>
                        <a:spcAft>
                          <a:spcPts val="0"/>
                        </a:spcAft>
                      </a:pPr>
                      <a:r>
                        <a:rPr lang="en-US" sz="1500">
                          <a:effectLst/>
                        </a:rPr>
                        <a:t>1</a:t>
                      </a:r>
                      <a:endParaRPr lang="en-US" sz="1500">
                        <a:effectLst/>
                        <a:latin typeface="Times New Roman" panose="02020603050405020304" pitchFamily="18" charset="0"/>
                        <a:ea typeface="Times New Roman" panose="02020603050405020304" pitchFamily="18" charset="0"/>
                      </a:endParaRPr>
                    </a:p>
                  </a:txBody>
                  <a:tcPr marL="39799" marR="39799" marT="0" marB="0"/>
                </a:tc>
                <a:tc>
                  <a:txBody>
                    <a:bodyPr/>
                    <a:lstStyle/>
                    <a:p>
                      <a:pPr marL="0" marR="0">
                        <a:spcBef>
                          <a:spcPts val="0"/>
                        </a:spcBef>
                        <a:spcAft>
                          <a:spcPts val="0"/>
                        </a:spcAft>
                      </a:pPr>
                      <a:r>
                        <a:rPr lang="en-US" sz="1500">
                          <a:effectLst/>
                        </a:rPr>
                        <a:t>Input history data size was huge (116 MB)</a:t>
                      </a:r>
                      <a:endParaRPr lang="en-US" sz="1500">
                        <a:effectLst/>
                        <a:latin typeface="Times New Roman" panose="02020603050405020304" pitchFamily="18" charset="0"/>
                        <a:ea typeface="Times New Roman" panose="02020603050405020304" pitchFamily="18" charset="0"/>
                      </a:endParaRPr>
                    </a:p>
                  </a:txBody>
                  <a:tcPr marL="39799" marR="39799" marT="0" marB="0"/>
                </a:tc>
                <a:tc>
                  <a:txBody>
                    <a:bodyPr/>
                    <a:lstStyle/>
                    <a:p>
                      <a:pPr marL="0" marR="0">
                        <a:spcBef>
                          <a:spcPts val="0"/>
                        </a:spcBef>
                        <a:spcAft>
                          <a:spcPts val="0"/>
                        </a:spcAft>
                      </a:pPr>
                      <a:r>
                        <a:rPr lang="en-US" sz="1500">
                          <a:effectLst/>
                        </a:rPr>
                        <a:t>Due to very high size of historical data, our local machine had difficulties to pre and post process</a:t>
                      </a:r>
                      <a:endParaRPr lang="en-US" sz="1500">
                        <a:effectLst/>
                        <a:latin typeface="Times New Roman" panose="02020603050405020304" pitchFamily="18" charset="0"/>
                        <a:ea typeface="Times New Roman" panose="02020603050405020304" pitchFamily="18" charset="0"/>
                      </a:endParaRPr>
                    </a:p>
                  </a:txBody>
                  <a:tcPr marL="39799" marR="39799" marT="0" marB="0"/>
                </a:tc>
                <a:tc>
                  <a:txBody>
                    <a:bodyPr/>
                    <a:lstStyle/>
                    <a:p>
                      <a:pPr marL="0" marR="0">
                        <a:spcBef>
                          <a:spcPts val="0"/>
                        </a:spcBef>
                        <a:spcAft>
                          <a:spcPts val="0"/>
                        </a:spcAft>
                      </a:pPr>
                      <a:r>
                        <a:rPr lang="en-US" sz="1500">
                          <a:effectLst/>
                        </a:rPr>
                        <a:t>This data challenge was mitigated using Google Colab for executing whole project </a:t>
                      </a:r>
                      <a:endParaRPr lang="en-US" sz="1500">
                        <a:effectLst/>
                        <a:latin typeface="Times New Roman" panose="02020603050405020304" pitchFamily="18" charset="0"/>
                        <a:ea typeface="Times New Roman" panose="02020603050405020304" pitchFamily="18" charset="0"/>
                      </a:endParaRPr>
                    </a:p>
                  </a:txBody>
                  <a:tcPr marL="39799" marR="39799" marT="0" marB="0"/>
                </a:tc>
                <a:extLst>
                  <a:ext uri="{0D108BD9-81ED-4DB2-BD59-A6C34878D82A}">
                    <a16:rowId xmlns:a16="http://schemas.microsoft.com/office/drawing/2014/main" val="10001"/>
                  </a:ext>
                </a:extLst>
              </a:tr>
              <a:tr h="40640">
                <a:tc>
                  <a:txBody>
                    <a:bodyPr/>
                    <a:lstStyle/>
                    <a:p>
                      <a:pPr marL="0" marR="0">
                        <a:spcBef>
                          <a:spcPts val="0"/>
                        </a:spcBef>
                        <a:spcAft>
                          <a:spcPts val="0"/>
                        </a:spcAft>
                      </a:pPr>
                      <a:r>
                        <a:rPr lang="en-US" sz="1500">
                          <a:effectLst/>
                        </a:rPr>
                        <a:t>2</a:t>
                      </a:r>
                      <a:endParaRPr lang="en-US" sz="1500">
                        <a:effectLst/>
                        <a:latin typeface="Times New Roman" panose="02020603050405020304" pitchFamily="18" charset="0"/>
                        <a:ea typeface="Times New Roman" panose="02020603050405020304" pitchFamily="18" charset="0"/>
                      </a:endParaRPr>
                    </a:p>
                  </a:txBody>
                  <a:tcPr marL="39799" marR="39799" marT="0" marB="0"/>
                </a:tc>
                <a:tc>
                  <a:txBody>
                    <a:bodyPr/>
                    <a:lstStyle/>
                    <a:p>
                      <a:pPr marL="0" marR="0">
                        <a:spcBef>
                          <a:spcPts val="0"/>
                        </a:spcBef>
                        <a:spcAft>
                          <a:spcPts val="0"/>
                        </a:spcAft>
                      </a:pPr>
                      <a:r>
                        <a:rPr lang="en-US" sz="1500">
                          <a:effectLst/>
                        </a:rPr>
                        <a:t>Limited domain knowledge</a:t>
                      </a:r>
                      <a:endParaRPr lang="en-US" sz="1500">
                        <a:effectLst/>
                        <a:latin typeface="Times New Roman" panose="02020603050405020304" pitchFamily="18" charset="0"/>
                        <a:ea typeface="Times New Roman" panose="02020603050405020304" pitchFamily="18" charset="0"/>
                      </a:endParaRPr>
                    </a:p>
                  </a:txBody>
                  <a:tcPr marL="39799" marR="39799" marT="0" marB="0"/>
                </a:tc>
                <a:tc>
                  <a:txBody>
                    <a:bodyPr/>
                    <a:lstStyle/>
                    <a:p>
                      <a:pPr marL="0" marR="0">
                        <a:spcBef>
                          <a:spcPts val="0"/>
                        </a:spcBef>
                        <a:spcAft>
                          <a:spcPts val="0"/>
                        </a:spcAft>
                      </a:pPr>
                      <a:r>
                        <a:rPr lang="en-US" sz="1500">
                          <a:effectLst/>
                        </a:rPr>
                        <a:t>Due to limited domain knowledge decision taken to keep/ drop/ process/ merge/ various attributes</a:t>
                      </a:r>
                      <a:endParaRPr lang="en-US" sz="1500">
                        <a:effectLst/>
                        <a:latin typeface="Times New Roman" panose="02020603050405020304" pitchFamily="18" charset="0"/>
                        <a:ea typeface="Times New Roman" panose="02020603050405020304" pitchFamily="18" charset="0"/>
                      </a:endParaRPr>
                    </a:p>
                  </a:txBody>
                  <a:tcPr marL="39799" marR="39799" marT="0" marB="0"/>
                </a:tc>
                <a:tc>
                  <a:txBody>
                    <a:bodyPr/>
                    <a:lstStyle/>
                    <a:p>
                      <a:pPr marL="0" marR="0">
                        <a:spcBef>
                          <a:spcPts val="0"/>
                        </a:spcBef>
                        <a:spcAft>
                          <a:spcPts val="0"/>
                        </a:spcAft>
                      </a:pPr>
                      <a:r>
                        <a:rPr lang="en-US" sz="1500">
                          <a:effectLst/>
                        </a:rPr>
                        <a:t>This Risk was mitigated using inputs from Coordinator/ client.</a:t>
                      </a:r>
                      <a:endParaRPr lang="en-US" sz="1500">
                        <a:effectLst/>
                        <a:latin typeface="Times New Roman" panose="02020603050405020304" pitchFamily="18" charset="0"/>
                        <a:ea typeface="Times New Roman" panose="02020603050405020304" pitchFamily="18" charset="0"/>
                      </a:endParaRPr>
                    </a:p>
                  </a:txBody>
                  <a:tcPr marL="39799" marR="39799" marT="0" marB="0"/>
                </a:tc>
                <a:extLst>
                  <a:ext uri="{0D108BD9-81ED-4DB2-BD59-A6C34878D82A}">
                    <a16:rowId xmlns:a16="http://schemas.microsoft.com/office/drawing/2014/main" val="10002"/>
                  </a:ext>
                </a:extLst>
              </a:tr>
              <a:tr h="81280">
                <a:tc>
                  <a:txBody>
                    <a:bodyPr/>
                    <a:lstStyle/>
                    <a:p>
                      <a:pPr marL="0" marR="0">
                        <a:spcBef>
                          <a:spcPts val="0"/>
                        </a:spcBef>
                        <a:spcAft>
                          <a:spcPts val="0"/>
                        </a:spcAft>
                      </a:pPr>
                      <a:r>
                        <a:rPr lang="en-US" sz="1500">
                          <a:effectLst/>
                        </a:rPr>
                        <a:t>3</a:t>
                      </a:r>
                      <a:endParaRPr lang="en-US" sz="1500">
                        <a:effectLst/>
                        <a:latin typeface="Times New Roman" panose="02020603050405020304" pitchFamily="18" charset="0"/>
                        <a:ea typeface="Times New Roman" panose="02020603050405020304" pitchFamily="18" charset="0"/>
                      </a:endParaRPr>
                    </a:p>
                  </a:txBody>
                  <a:tcPr marL="39799" marR="39799" marT="0" marB="0"/>
                </a:tc>
                <a:tc>
                  <a:txBody>
                    <a:bodyPr/>
                    <a:lstStyle/>
                    <a:p>
                      <a:pPr marL="0" marR="0">
                        <a:spcBef>
                          <a:spcPts val="0"/>
                        </a:spcBef>
                        <a:spcAft>
                          <a:spcPts val="0"/>
                        </a:spcAft>
                      </a:pPr>
                      <a:r>
                        <a:rPr lang="en-US" sz="1500">
                          <a:effectLst/>
                        </a:rPr>
                        <a:t>Imbalanced label</a:t>
                      </a:r>
                      <a:endParaRPr lang="en-US" sz="1500">
                        <a:effectLst/>
                        <a:latin typeface="Times New Roman" panose="02020603050405020304" pitchFamily="18" charset="0"/>
                        <a:ea typeface="Times New Roman" panose="02020603050405020304" pitchFamily="18" charset="0"/>
                      </a:endParaRPr>
                    </a:p>
                  </a:txBody>
                  <a:tcPr marL="39799" marR="39799" marT="0" marB="0"/>
                </a:tc>
                <a:tc>
                  <a:txBody>
                    <a:bodyPr/>
                    <a:lstStyle/>
                    <a:p>
                      <a:pPr marL="0" marR="0">
                        <a:spcBef>
                          <a:spcPts val="0"/>
                        </a:spcBef>
                        <a:spcAft>
                          <a:spcPts val="0"/>
                        </a:spcAft>
                      </a:pPr>
                      <a:r>
                        <a:rPr lang="en-US" sz="1500">
                          <a:effectLst/>
                        </a:rPr>
                        <a:t>Distribution of Label was imbalanced.  Accepted to Denial ratio was 99.6/ 0.4</a:t>
                      </a:r>
                      <a:endParaRPr lang="en-US" sz="1500">
                        <a:effectLst/>
                        <a:latin typeface="Times New Roman" panose="02020603050405020304" pitchFamily="18" charset="0"/>
                        <a:ea typeface="Times New Roman" panose="02020603050405020304" pitchFamily="18" charset="0"/>
                      </a:endParaRPr>
                    </a:p>
                  </a:txBody>
                  <a:tcPr marL="39799" marR="39799" marT="0" marB="0"/>
                </a:tc>
                <a:tc>
                  <a:txBody>
                    <a:bodyPr/>
                    <a:lstStyle/>
                    <a:p>
                      <a:pPr marL="0" marR="0">
                        <a:spcBef>
                          <a:spcPts val="0"/>
                        </a:spcBef>
                        <a:spcAft>
                          <a:spcPts val="0"/>
                        </a:spcAft>
                      </a:pPr>
                      <a:r>
                        <a:rPr lang="en-US" sz="1500">
                          <a:effectLst/>
                        </a:rPr>
                        <a:t>Techniques such as SMOTE, Random Over Sampler, Random Under Sampling are used</a:t>
                      </a:r>
                      <a:endParaRPr lang="en-US" sz="1500">
                        <a:effectLst/>
                        <a:latin typeface="Times New Roman" panose="02020603050405020304" pitchFamily="18" charset="0"/>
                        <a:ea typeface="Times New Roman" panose="02020603050405020304" pitchFamily="18" charset="0"/>
                      </a:endParaRPr>
                    </a:p>
                  </a:txBody>
                  <a:tcPr marL="39799" marR="39799" marT="0" marB="0"/>
                </a:tc>
                <a:extLst>
                  <a:ext uri="{0D108BD9-81ED-4DB2-BD59-A6C34878D82A}">
                    <a16:rowId xmlns:a16="http://schemas.microsoft.com/office/drawing/2014/main" val="10003"/>
                  </a:ext>
                </a:extLst>
              </a:tr>
              <a:tr h="121920">
                <a:tc>
                  <a:txBody>
                    <a:bodyPr/>
                    <a:lstStyle/>
                    <a:p>
                      <a:pPr marL="0" marR="0">
                        <a:spcBef>
                          <a:spcPts val="0"/>
                        </a:spcBef>
                        <a:spcAft>
                          <a:spcPts val="0"/>
                        </a:spcAft>
                      </a:pPr>
                      <a:r>
                        <a:rPr lang="en-US" sz="1500">
                          <a:effectLst/>
                        </a:rPr>
                        <a:t>4</a:t>
                      </a:r>
                      <a:endParaRPr lang="en-US" sz="1500">
                        <a:effectLst/>
                        <a:latin typeface="Times New Roman" panose="02020603050405020304" pitchFamily="18" charset="0"/>
                        <a:ea typeface="Times New Roman" panose="02020603050405020304" pitchFamily="18" charset="0"/>
                      </a:endParaRPr>
                    </a:p>
                  </a:txBody>
                  <a:tcPr marL="39799" marR="39799" marT="0" marB="0"/>
                </a:tc>
                <a:tc>
                  <a:txBody>
                    <a:bodyPr/>
                    <a:lstStyle/>
                    <a:p>
                      <a:pPr marL="0" marR="0">
                        <a:spcBef>
                          <a:spcPts val="0"/>
                        </a:spcBef>
                        <a:spcAft>
                          <a:spcPts val="0"/>
                        </a:spcAft>
                      </a:pPr>
                      <a:r>
                        <a:rPr lang="en-US" sz="1500">
                          <a:effectLst/>
                        </a:rPr>
                        <a:t>Too many categories in features like Procedure code, Service Code, Diagnosis Code, Revenue Code</a:t>
                      </a:r>
                      <a:endParaRPr lang="en-US" sz="1500">
                        <a:effectLst/>
                        <a:latin typeface="Times New Roman" panose="02020603050405020304" pitchFamily="18" charset="0"/>
                        <a:ea typeface="Times New Roman" panose="02020603050405020304" pitchFamily="18" charset="0"/>
                      </a:endParaRPr>
                    </a:p>
                  </a:txBody>
                  <a:tcPr marL="39799" marR="39799" marT="0" marB="0"/>
                </a:tc>
                <a:tc>
                  <a:txBody>
                    <a:bodyPr/>
                    <a:lstStyle/>
                    <a:p>
                      <a:pPr marL="0" marR="0">
                        <a:spcBef>
                          <a:spcPts val="0"/>
                        </a:spcBef>
                        <a:spcAft>
                          <a:spcPts val="0"/>
                        </a:spcAft>
                      </a:pPr>
                      <a:r>
                        <a:rPr lang="en-IN" sz="1500">
                          <a:effectLst/>
                        </a:rPr>
                        <a:t>Too many categories in these fields and many blanks in procedure code. Treatments done on members do not require any procedure to be undertaken, but deleting the rows that have null values for the Procedure Code is not advisable as the Claims without Procedure Code do have Label of 0 and 1. </a:t>
                      </a:r>
                      <a:endParaRPr lang="en-US" sz="1500">
                        <a:effectLst/>
                        <a:latin typeface="Times New Roman" panose="02020603050405020304" pitchFamily="18" charset="0"/>
                        <a:ea typeface="Times New Roman" panose="02020603050405020304" pitchFamily="18" charset="0"/>
                      </a:endParaRPr>
                    </a:p>
                  </a:txBody>
                  <a:tcPr marL="39799" marR="39799" marT="0" marB="0"/>
                </a:tc>
                <a:tc>
                  <a:txBody>
                    <a:bodyPr/>
                    <a:lstStyle/>
                    <a:p>
                      <a:pPr marL="0" marR="0">
                        <a:spcBef>
                          <a:spcPts val="0"/>
                        </a:spcBef>
                        <a:spcAft>
                          <a:spcPts val="0"/>
                        </a:spcAft>
                      </a:pPr>
                      <a:r>
                        <a:rPr lang="en-IN" sz="1500" dirty="0">
                          <a:effectLst/>
                        </a:rPr>
                        <a:t>Project Sponsor provided the grouping rules and we applied them.</a:t>
                      </a:r>
                      <a:endParaRPr lang="en-US" sz="1500" dirty="0">
                        <a:effectLst/>
                        <a:latin typeface="Times New Roman" panose="02020603050405020304" pitchFamily="18" charset="0"/>
                        <a:ea typeface="Times New Roman" panose="02020603050405020304" pitchFamily="18" charset="0"/>
                      </a:endParaRPr>
                    </a:p>
                  </a:txBody>
                  <a:tcPr marL="39799" marR="39799" marT="0" marB="0"/>
                </a:tc>
                <a:extLst>
                  <a:ext uri="{0D108BD9-81ED-4DB2-BD59-A6C34878D82A}">
                    <a16:rowId xmlns:a16="http://schemas.microsoft.com/office/drawing/2014/main" val="10004"/>
                  </a:ext>
                </a:extLst>
              </a:tr>
              <a:tr h="40640">
                <a:tc>
                  <a:txBody>
                    <a:bodyPr/>
                    <a:lstStyle/>
                    <a:p>
                      <a:pPr marL="0" marR="0">
                        <a:spcBef>
                          <a:spcPts val="0"/>
                        </a:spcBef>
                        <a:spcAft>
                          <a:spcPts val="0"/>
                        </a:spcAft>
                      </a:pPr>
                      <a:r>
                        <a:rPr lang="en-US" sz="1500" dirty="0">
                          <a:effectLst/>
                          <a:latin typeface="+mn-lt"/>
                          <a:ea typeface="+mn-ea"/>
                        </a:rPr>
                        <a:t>5</a:t>
                      </a:r>
                      <a:endParaRPr lang="en-US" sz="1500" dirty="0">
                        <a:effectLst/>
                        <a:latin typeface="Times New Roman" panose="02020603050405020304" pitchFamily="18" charset="0"/>
                        <a:ea typeface="Times New Roman" panose="02020603050405020304" pitchFamily="18" charset="0"/>
                      </a:endParaRPr>
                    </a:p>
                  </a:txBody>
                  <a:tcPr marL="39799" marR="39799" marT="0" marB="0"/>
                </a:tc>
                <a:tc>
                  <a:txBody>
                    <a:bodyPr/>
                    <a:lstStyle/>
                    <a:p>
                      <a:pPr marL="0" marR="0">
                        <a:spcBef>
                          <a:spcPts val="0"/>
                        </a:spcBef>
                        <a:spcAft>
                          <a:spcPts val="0"/>
                        </a:spcAft>
                      </a:pPr>
                      <a:r>
                        <a:rPr lang="en-US" sz="1500" dirty="0">
                          <a:effectLst/>
                        </a:rPr>
                        <a:t>Lot of Categorical Features</a:t>
                      </a:r>
                      <a:endParaRPr lang="en-US" sz="1500" dirty="0">
                        <a:effectLst/>
                        <a:latin typeface="Times New Roman" panose="02020603050405020304" pitchFamily="18" charset="0"/>
                        <a:ea typeface="Times New Roman" panose="02020603050405020304" pitchFamily="18" charset="0"/>
                      </a:endParaRPr>
                    </a:p>
                  </a:txBody>
                  <a:tcPr marL="39799" marR="39799" marT="0" marB="0"/>
                </a:tc>
                <a:tc>
                  <a:txBody>
                    <a:bodyPr/>
                    <a:lstStyle/>
                    <a:p>
                      <a:pPr marL="0" marR="0">
                        <a:spcBef>
                          <a:spcPts val="0"/>
                        </a:spcBef>
                        <a:spcAft>
                          <a:spcPts val="0"/>
                        </a:spcAft>
                      </a:pPr>
                      <a:r>
                        <a:rPr lang="en-US" sz="1500" dirty="0">
                          <a:effectLst/>
                        </a:rPr>
                        <a:t>There are almost 10 categorical features in the dataset.</a:t>
                      </a:r>
                      <a:endParaRPr lang="en-US" sz="1500" dirty="0">
                        <a:effectLst/>
                        <a:latin typeface="Times New Roman" panose="02020603050405020304" pitchFamily="18" charset="0"/>
                        <a:ea typeface="Times New Roman" panose="02020603050405020304" pitchFamily="18" charset="0"/>
                      </a:endParaRPr>
                    </a:p>
                  </a:txBody>
                  <a:tcPr marL="39799" marR="39799" marT="0" marB="0"/>
                </a:tc>
                <a:tc>
                  <a:txBody>
                    <a:bodyPr/>
                    <a:lstStyle/>
                    <a:p>
                      <a:pPr marL="0" marR="0">
                        <a:spcBef>
                          <a:spcPts val="0"/>
                        </a:spcBef>
                        <a:spcAft>
                          <a:spcPts val="0"/>
                        </a:spcAft>
                      </a:pPr>
                      <a:r>
                        <a:rPr lang="en-US" sz="1500">
                          <a:effectLst/>
                        </a:rPr>
                        <a:t>Applied methods like Catboost that are more suited to such dataset</a:t>
                      </a:r>
                      <a:endParaRPr lang="en-US" sz="1500">
                        <a:effectLst/>
                        <a:latin typeface="Times New Roman" panose="02020603050405020304" pitchFamily="18" charset="0"/>
                        <a:ea typeface="Times New Roman" panose="02020603050405020304" pitchFamily="18" charset="0"/>
                      </a:endParaRPr>
                    </a:p>
                  </a:txBody>
                  <a:tcPr marL="39799" marR="39799" marT="0" marB="0"/>
                </a:tc>
                <a:extLst>
                  <a:ext uri="{0D108BD9-81ED-4DB2-BD59-A6C34878D82A}">
                    <a16:rowId xmlns:a16="http://schemas.microsoft.com/office/drawing/2014/main" val="10005"/>
                  </a:ext>
                </a:extLst>
              </a:tr>
              <a:tr h="40640">
                <a:tc>
                  <a:txBody>
                    <a:bodyPr/>
                    <a:lstStyle/>
                    <a:p>
                      <a:pPr marL="0" marR="0">
                        <a:spcBef>
                          <a:spcPts val="0"/>
                        </a:spcBef>
                        <a:spcAft>
                          <a:spcPts val="0"/>
                        </a:spcAft>
                      </a:pPr>
                      <a:r>
                        <a:rPr lang="en-US" sz="1500" dirty="0">
                          <a:effectLst/>
                          <a:latin typeface="+mn-lt"/>
                          <a:ea typeface="+mn-ea"/>
                        </a:rPr>
                        <a:t>6</a:t>
                      </a:r>
                      <a:endParaRPr lang="en-US" sz="1500" dirty="0">
                        <a:effectLst/>
                        <a:latin typeface="Times New Roman" panose="02020603050405020304" pitchFamily="18" charset="0"/>
                        <a:ea typeface="Times New Roman" panose="02020603050405020304" pitchFamily="18" charset="0"/>
                      </a:endParaRPr>
                    </a:p>
                  </a:txBody>
                  <a:tcPr marL="39799" marR="39799" marT="0" marB="0"/>
                </a:tc>
                <a:tc>
                  <a:txBody>
                    <a:bodyPr/>
                    <a:lstStyle/>
                    <a:p>
                      <a:pPr marL="0" marR="0">
                        <a:spcBef>
                          <a:spcPts val="0"/>
                        </a:spcBef>
                        <a:spcAft>
                          <a:spcPts val="0"/>
                        </a:spcAft>
                      </a:pPr>
                      <a:r>
                        <a:rPr lang="en-US" sz="1500" dirty="0">
                          <a:effectLst/>
                        </a:rPr>
                        <a:t>Numerical values has outliers and high variances</a:t>
                      </a:r>
                      <a:endParaRPr lang="en-US" sz="1500" dirty="0">
                        <a:effectLst/>
                        <a:latin typeface="Times New Roman" panose="02020603050405020304" pitchFamily="18" charset="0"/>
                        <a:ea typeface="Times New Roman" panose="02020603050405020304" pitchFamily="18" charset="0"/>
                      </a:endParaRPr>
                    </a:p>
                  </a:txBody>
                  <a:tcPr marL="39799" marR="39799" marT="0" marB="0"/>
                </a:tc>
                <a:tc>
                  <a:txBody>
                    <a:bodyPr/>
                    <a:lstStyle/>
                    <a:p>
                      <a:pPr marL="0" marR="0">
                        <a:spcBef>
                          <a:spcPts val="0"/>
                        </a:spcBef>
                        <a:spcAft>
                          <a:spcPts val="0"/>
                        </a:spcAft>
                      </a:pPr>
                      <a:r>
                        <a:rPr lang="en-US" sz="1500">
                          <a:effectLst/>
                        </a:rPr>
                        <a:t>Numerical data consisting of amounts were in very high degree of range.</a:t>
                      </a:r>
                      <a:endParaRPr lang="en-US" sz="1500">
                        <a:effectLst/>
                        <a:latin typeface="Times New Roman" panose="02020603050405020304" pitchFamily="18" charset="0"/>
                        <a:ea typeface="Times New Roman" panose="02020603050405020304" pitchFamily="18" charset="0"/>
                      </a:endParaRPr>
                    </a:p>
                  </a:txBody>
                  <a:tcPr marL="39799" marR="39799" marT="0" marB="0"/>
                </a:tc>
                <a:tc>
                  <a:txBody>
                    <a:bodyPr/>
                    <a:lstStyle/>
                    <a:p>
                      <a:pPr marL="0" marR="0">
                        <a:spcBef>
                          <a:spcPts val="0"/>
                        </a:spcBef>
                        <a:spcAft>
                          <a:spcPts val="0"/>
                        </a:spcAft>
                      </a:pPr>
                      <a:r>
                        <a:rPr lang="en-US" sz="1500" dirty="0">
                          <a:effectLst/>
                        </a:rPr>
                        <a:t>Drop outliers and keep range of values in a standard of range using techniques such as </a:t>
                      </a:r>
                      <a:r>
                        <a:rPr lang="en-US" sz="1500" dirty="0" err="1">
                          <a:effectLst/>
                        </a:rPr>
                        <a:t>MinMax</a:t>
                      </a:r>
                      <a:r>
                        <a:rPr lang="en-US" sz="1500" dirty="0">
                          <a:effectLst/>
                        </a:rPr>
                        <a:t> Scaler</a:t>
                      </a:r>
                      <a:endParaRPr lang="en-US" sz="1500" dirty="0">
                        <a:effectLst/>
                        <a:latin typeface="Times New Roman" panose="02020603050405020304" pitchFamily="18" charset="0"/>
                        <a:ea typeface="Times New Roman" panose="02020603050405020304" pitchFamily="18" charset="0"/>
                      </a:endParaRPr>
                    </a:p>
                  </a:txBody>
                  <a:tcPr marL="39799" marR="39799" marT="0" marB="0"/>
                </a:tc>
                <a:extLst>
                  <a:ext uri="{0D108BD9-81ED-4DB2-BD59-A6C34878D82A}">
                    <a16:rowId xmlns:a16="http://schemas.microsoft.com/office/drawing/2014/main" val="10006"/>
                  </a:ext>
                </a:extLst>
              </a:tr>
              <a:tr h="121920">
                <a:tc>
                  <a:txBody>
                    <a:bodyPr/>
                    <a:lstStyle/>
                    <a:p>
                      <a:pPr marL="0" marR="0">
                        <a:spcBef>
                          <a:spcPts val="0"/>
                        </a:spcBef>
                        <a:spcAft>
                          <a:spcPts val="0"/>
                        </a:spcAft>
                      </a:pPr>
                      <a:r>
                        <a:rPr lang="en-US" sz="1500">
                          <a:effectLst/>
                        </a:rPr>
                        <a:t>7</a:t>
                      </a:r>
                      <a:endParaRPr lang="en-US" sz="1500">
                        <a:effectLst/>
                        <a:latin typeface="Times New Roman" panose="02020603050405020304" pitchFamily="18" charset="0"/>
                        <a:ea typeface="Times New Roman" panose="02020603050405020304" pitchFamily="18" charset="0"/>
                      </a:endParaRPr>
                    </a:p>
                  </a:txBody>
                  <a:tcPr marL="39799" marR="39799" marT="0" marB="0"/>
                </a:tc>
                <a:tc>
                  <a:txBody>
                    <a:bodyPr/>
                    <a:lstStyle/>
                    <a:p>
                      <a:pPr marL="0" marR="0">
                        <a:spcBef>
                          <a:spcPts val="0"/>
                        </a:spcBef>
                        <a:spcAft>
                          <a:spcPts val="0"/>
                        </a:spcAft>
                      </a:pPr>
                      <a:r>
                        <a:rPr lang="en-US" sz="1500">
                          <a:effectLst/>
                        </a:rPr>
                        <a:t>Garbage/ Bad Data</a:t>
                      </a:r>
                      <a:endParaRPr lang="en-US" sz="1500">
                        <a:effectLst/>
                        <a:latin typeface="Times New Roman" panose="02020603050405020304" pitchFamily="18" charset="0"/>
                        <a:ea typeface="Times New Roman" panose="02020603050405020304" pitchFamily="18" charset="0"/>
                      </a:endParaRPr>
                    </a:p>
                  </a:txBody>
                  <a:tcPr marL="39799" marR="39799" marT="0" marB="0"/>
                </a:tc>
                <a:tc>
                  <a:txBody>
                    <a:bodyPr/>
                    <a:lstStyle/>
                    <a:p>
                      <a:pPr marL="0" marR="0">
                        <a:spcBef>
                          <a:spcPts val="0"/>
                        </a:spcBef>
                        <a:spcAft>
                          <a:spcPts val="0"/>
                        </a:spcAft>
                      </a:pPr>
                      <a:r>
                        <a:rPr lang="en-US" sz="1500">
                          <a:effectLst/>
                        </a:rPr>
                        <a:t>There are rows with blank Claim number, there are rows with denial reason codes specified against accepted claims, and there are rows with whitespaces in many columns.</a:t>
                      </a:r>
                      <a:endParaRPr lang="en-US" sz="1500">
                        <a:effectLst/>
                        <a:latin typeface="Times New Roman" panose="02020603050405020304" pitchFamily="18" charset="0"/>
                        <a:ea typeface="Times New Roman" panose="02020603050405020304" pitchFamily="18" charset="0"/>
                      </a:endParaRPr>
                    </a:p>
                  </a:txBody>
                  <a:tcPr marL="39799" marR="39799" marT="0" marB="0"/>
                </a:tc>
                <a:tc>
                  <a:txBody>
                    <a:bodyPr/>
                    <a:lstStyle/>
                    <a:p>
                      <a:pPr marL="0" marR="0">
                        <a:spcBef>
                          <a:spcPts val="0"/>
                        </a:spcBef>
                        <a:spcAft>
                          <a:spcPts val="0"/>
                        </a:spcAft>
                      </a:pPr>
                      <a:r>
                        <a:rPr lang="en-US" sz="1500" dirty="0">
                          <a:effectLst/>
                        </a:rPr>
                        <a:t>Deleted rows with blank Claim Number</a:t>
                      </a:r>
                    </a:p>
                    <a:p>
                      <a:pPr marL="0" marR="0">
                        <a:spcBef>
                          <a:spcPts val="0"/>
                        </a:spcBef>
                        <a:spcAft>
                          <a:spcPts val="0"/>
                        </a:spcAft>
                      </a:pPr>
                      <a:r>
                        <a:rPr lang="en-US" sz="1500" dirty="0">
                          <a:effectLst/>
                        </a:rPr>
                        <a:t>Deleted duplicate claim number + Claim line number combination, Replaced whitespaces with Null value.</a:t>
                      </a:r>
                      <a:endParaRPr lang="en-US" sz="1500" dirty="0">
                        <a:effectLst/>
                        <a:latin typeface="Times New Roman" panose="02020603050405020304" pitchFamily="18" charset="0"/>
                        <a:ea typeface="Times New Roman" panose="02020603050405020304" pitchFamily="18" charset="0"/>
                      </a:endParaRPr>
                    </a:p>
                  </a:txBody>
                  <a:tcPr marL="39799" marR="39799" marT="0" marB="0"/>
                </a:tc>
                <a:extLst>
                  <a:ext uri="{0D108BD9-81ED-4DB2-BD59-A6C34878D82A}">
                    <a16:rowId xmlns:a16="http://schemas.microsoft.com/office/drawing/2014/main" val="10007"/>
                  </a:ext>
                </a:extLst>
              </a:tr>
            </a:tbl>
          </a:graphicData>
        </a:graphic>
      </p:graphicFrame>
      <p:sp>
        <p:nvSpPr>
          <p:cNvPr id="6" name="Rectangle 5"/>
          <p:cNvSpPr/>
          <p:nvPr/>
        </p:nvSpPr>
        <p:spPr>
          <a:xfrm>
            <a:off x="304800" y="2286000"/>
            <a:ext cx="11582400" cy="2286000"/>
          </a:xfrm>
          <a:prstGeom prst="rect">
            <a:avLst/>
          </a:prstGeom>
          <a:noFill/>
          <a:ln w="28575">
            <a:solidFill>
              <a:srgbClr val="FF0000"/>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5328577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Preprocessing: Data Observations</a:t>
            </a:r>
          </a:p>
        </p:txBody>
      </p:sp>
      <p:sp>
        <p:nvSpPr>
          <p:cNvPr id="6" name="Content Placeholder 3">
            <a:extLst>
              <a:ext uri="{FF2B5EF4-FFF2-40B4-BE49-F238E27FC236}">
                <a16:creationId xmlns:a16="http://schemas.microsoft.com/office/drawing/2014/main" id="{6936F325-6BD0-434C-88CC-C96C1D632A54}"/>
              </a:ext>
            </a:extLst>
          </p:cNvPr>
          <p:cNvSpPr txBox="1">
            <a:spLocks/>
          </p:cNvSpPr>
          <p:nvPr/>
        </p:nvSpPr>
        <p:spPr>
          <a:xfrm>
            <a:off x="381000" y="1102415"/>
            <a:ext cx="11811000" cy="5755585"/>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en-IN" sz="2000" dirty="0"/>
              <a:t>Data is available in excel workbook that contains three tabs </a:t>
            </a:r>
            <a:endParaRPr lang="en-US" sz="2000" dirty="0"/>
          </a:p>
          <a:p>
            <a:pPr lvl="1"/>
            <a:r>
              <a:rPr lang="en-IN" sz="1800" dirty="0"/>
              <a:t>Tab-1 (History Data) contains all attributes of the claims processed except Label   </a:t>
            </a:r>
            <a:endParaRPr lang="en-US" sz="1800" dirty="0"/>
          </a:p>
          <a:p>
            <a:pPr lvl="1"/>
            <a:r>
              <a:rPr lang="en-IN" sz="1800" dirty="0"/>
              <a:t>Tab-2  (Accept-Denial-Label) contains only Target variable (Label) of each row of Tab-1 data with one common attribute  </a:t>
            </a:r>
            <a:endParaRPr lang="en-US" sz="1800" dirty="0"/>
          </a:p>
          <a:p>
            <a:pPr lvl="1"/>
            <a:r>
              <a:rPr lang="en-IN" sz="1800" dirty="0"/>
              <a:t>Tab-3 contains all attribute list </a:t>
            </a:r>
            <a:endParaRPr lang="en-US" sz="1800" dirty="0"/>
          </a:p>
          <a:p>
            <a:pPr marL="0" indent="0">
              <a:spcBef>
                <a:spcPts val="0"/>
              </a:spcBef>
              <a:buClr>
                <a:srgbClr val="90C226"/>
              </a:buClr>
              <a:buFont typeface="Wingdings 3" charset="2"/>
              <a:buNone/>
            </a:pPr>
            <a:endParaRPr lang="en-IN" sz="2000" b="1" dirty="0">
              <a:solidFill>
                <a:prstClr val="black">
                  <a:lumMod val="75000"/>
                  <a:lumOff val="25000"/>
                </a:prstClr>
              </a:solidFill>
            </a:endParaRPr>
          </a:p>
          <a:p>
            <a:pPr>
              <a:spcBef>
                <a:spcPts val="0"/>
              </a:spcBef>
              <a:buClr>
                <a:srgbClr val="90C226"/>
              </a:buClr>
            </a:pPr>
            <a:r>
              <a:rPr lang="en-IN" dirty="0">
                <a:solidFill>
                  <a:prstClr val="black">
                    <a:lumMod val="75000"/>
                    <a:lumOff val="25000"/>
                  </a:prstClr>
                </a:solidFill>
              </a:rPr>
              <a:t>Total records:	472559</a:t>
            </a:r>
          </a:p>
          <a:p>
            <a:pPr>
              <a:spcBef>
                <a:spcPts val="0"/>
              </a:spcBef>
              <a:buClr>
                <a:srgbClr val="90C226"/>
              </a:buClr>
            </a:pPr>
            <a:r>
              <a:rPr lang="en-IN" dirty="0">
                <a:solidFill>
                  <a:prstClr val="black">
                    <a:lumMod val="75000"/>
                    <a:lumOff val="25000"/>
                  </a:prstClr>
                </a:solidFill>
              </a:rPr>
              <a:t>Total columns:	21</a:t>
            </a:r>
          </a:p>
          <a:p>
            <a:pPr lvl="1"/>
            <a:r>
              <a:rPr lang="en-US" dirty="0"/>
              <a:t>3 columns are numeric type (continuous numeric value): ["</a:t>
            </a:r>
            <a:r>
              <a:rPr lang="en-US" dirty="0" err="1"/>
              <a:t>Claim.Charge.Amount</a:t>
            </a:r>
            <a:r>
              <a:rPr lang="en-US" dirty="0"/>
              <a:t>", "</a:t>
            </a:r>
            <a:r>
              <a:rPr lang="en-US" dirty="0" err="1"/>
              <a:t>Subscriber.Payment.Amount</a:t>
            </a:r>
            <a:r>
              <a:rPr lang="en-US" dirty="0"/>
              <a:t>", "</a:t>
            </a:r>
            <a:r>
              <a:rPr lang="en-US" dirty="0" err="1"/>
              <a:t>Provider.Payment.Amount</a:t>
            </a:r>
            <a:r>
              <a:rPr lang="en-US" dirty="0"/>
              <a:t>"]</a:t>
            </a:r>
          </a:p>
          <a:p>
            <a:pPr lvl="1"/>
            <a:r>
              <a:rPr lang="en-US" dirty="0"/>
              <a:t>10 columns are category type (discrete tag value): ["</a:t>
            </a:r>
            <a:r>
              <a:rPr lang="en-US" dirty="0" err="1"/>
              <a:t>Revenue.Code</a:t>
            </a:r>
            <a:r>
              <a:rPr lang="en-US" dirty="0"/>
              <a:t>", "</a:t>
            </a:r>
            <a:r>
              <a:rPr lang="en-US" dirty="0" err="1"/>
              <a:t>Service.Code</a:t>
            </a:r>
            <a:r>
              <a:rPr lang="en-US" dirty="0"/>
              <a:t>", "</a:t>
            </a:r>
            <a:r>
              <a:rPr lang="en-US" dirty="0" err="1"/>
              <a:t>Procedure.Code</a:t>
            </a:r>
            <a:r>
              <a:rPr lang="en-US" dirty="0"/>
              <a:t>", "</a:t>
            </a:r>
            <a:r>
              <a:rPr lang="en-US" dirty="0" err="1"/>
              <a:t>Diagnosis.Code</a:t>
            </a:r>
            <a:r>
              <a:rPr lang="en-US" dirty="0"/>
              <a:t>", "</a:t>
            </a:r>
            <a:r>
              <a:rPr lang="en-US" dirty="0" err="1"/>
              <a:t>In.Out.Of.Network</a:t>
            </a:r>
            <a:r>
              <a:rPr lang="en-US" dirty="0"/>
              <a:t>", "</a:t>
            </a:r>
            <a:r>
              <a:rPr lang="en-US" dirty="0" err="1"/>
              <a:t>Claim.Type</a:t>
            </a:r>
            <a:r>
              <a:rPr lang="en-US" dirty="0"/>
              <a:t>", "</a:t>
            </a:r>
            <a:r>
              <a:rPr lang="en-US" dirty="0" err="1"/>
              <a:t>Claim.Subscriber.Type</a:t>
            </a:r>
            <a:r>
              <a:rPr lang="en-US" dirty="0"/>
              <a:t>", "</a:t>
            </a:r>
            <a:r>
              <a:rPr lang="en-US" dirty="0" err="1"/>
              <a:t>Claim.Current.Status</a:t>
            </a:r>
            <a:r>
              <a:rPr lang="en-US" dirty="0"/>
              <a:t>", "</a:t>
            </a:r>
            <a:r>
              <a:rPr lang="en-US" dirty="0" err="1"/>
              <a:t>Place.Of.Service.Code</a:t>
            </a:r>
            <a:r>
              <a:rPr lang="en-US" dirty="0"/>
              <a:t>", "</a:t>
            </a:r>
            <a:r>
              <a:rPr lang="en-US" dirty="0" err="1"/>
              <a:t>Denial.Reason.Code</a:t>
            </a:r>
            <a:r>
              <a:rPr lang="en-US" dirty="0"/>
              <a:t>"]</a:t>
            </a:r>
          </a:p>
          <a:p>
            <a:pPr lvl="1"/>
            <a:r>
              <a:rPr lang="en-US" dirty="0"/>
              <a:t>7 ID type. columns are useless from significance perspective: ["</a:t>
            </a:r>
            <a:r>
              <a:rPr lang="en-US" dirty="0" err="1"/>
              <a:t>srlno</a:t>
            </a:r>
            <a:r>
              <a:rPr lang="en-US" dirty="0"/>
              <a:t>", "</a:t>
            </a:r>
            <a:r>
              <a:rPr lang="en-US" dirty="0" err="1"/>
              <a:t>Claim.Number</a:t>
            </a:r>
            <a:r>
              <a:rPr lang="en-US" dirty="0"/>
              <a:t>", "</a:t>
            </a:r>
            <a:r>
              <a:rPr lang="en-US" dirty="0" err="1"/>
              <a:t>Claim.Line.Number</a:t>
            </a:r>
            <a:r>
              <a:rPr lang="en-US" dirty="0"/>
              <a:t>", "Member.ID", "Provider.ID", "Network.ID", "Agreement.ID" ]</a:t>
            </a:r>
            <a:endParaRPr lang="en-IN" sz="2000" dirty="0">
              <a:solidFill>
                <a:prstClr val="black">
                  <a:lumMod val="75000"/>
                  <a:lumOff val="25000"/>
                </a:prstClr>
              </a:solidFill>
            </a:endParaRPr>
          </a:p>
        </p:txBody>
      </p:sp>
    </p:spTree>
    <p:extLst>
      <p:ext uri="{BB962C8B-B14F-4D97-AF65-F5344CB8AC3E}">
        <p14:creationId xmlns:p14="http://schemas.microsoft.com/office/powerpoint/2010/main" val="14408392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CF907C-67ED-4619-8DA4-45A9F6BDE602}"/>
              </a:ext>
            </a:extLst>
          </p:cNvPr>
          <p:cNvSpPr>
            <a:spLocks noGrp="1"/>
          </p:cNvSpPr>
          <p:nvPr>
            <p:ph type="title"/>
          </p:nvPr>
        </p:nvSpPr>
        <p:spPr/>
        <p:txBody>
          <a:bodyPr/>
          <a:lstStyle/>
          <a:p>
            <a:r>
              <a:rPr lang="en-US" dirty="0"/>
              <a:t>Preprocessing: Data Preparation</a:t>
            </a:r>
            <a:endParaRPr lang="en-IN" dirty="0"/>
          </a:p>
        </p:txBody>
      </p:sp>
      <p:sp>
        <p:nvSpPr>
          <p:cNvPr id="3" name="Text Placeholder 2">
            <a:extLst>
              <a:ext uri="{FF2B5EF4-FFF2-40B4-BE49-F238E27FC236}">
                <a16:creationId xmlns:a16="http://schemas.microsoft.com/office/drawing/2014/main" id="{4D1598F3-EEF7-44AA-BFE7-2ED5FEB0DD5D}"/>
              </a:ext>
            </a:extLst>
          </p:cNvPr>
          <p:cNvSpPr>
            <a:spLocks noGrp="1"/>
          </p:cNvSpPr>
          <p:nvPr>
            <p:ph type="body" sz="quarter" idx="13"/>
          </p:nvPr>
        </p:nvSpPr>
        <p:spPr>
          <a:xfrm>
            <a:off x="857739" y="1600201"/>
            <a:ext cx="10160000" cy="5029199"/>
          </a:xfrm>
        </p:spPr>
        <p:txBody>
          <a:bodyPr>
            <a:normAutofit fontScale="92500" lnSpcReduction="20000"/>
          </a:bodyPr>
          <a:lstStyle/>
          <a:p>
            <a:pPr>
              <a:lnSpc>
                <a:spcPct val="120000"/>
              </a:lnSpc>
              <a:spcBef>
                <a:spcPts val="0"/>
              </a:spcBef>
            </a:pPr>
            <a:r>
              <a:rPr lang="en-IN" dirty="0"/>
              <a:t>The distribution of the data is skewed towards a few categories, while the other categories have very little representation.</a:t>
            </a:r>
          </a:p>
          <a:p>
            <a:pPr>
              <a:lnSpc>
                <a:spcPct val="120000"/>
              </a:lnSpc>
              <a:spcBef>
                <a:spcPts val="0"/>
              </a:spcBef>
            </a:pPr>
            <a:r>
              <a:rPr lang="en-IN" dirty="0"/>
              <a:t>The target variable Label has very skewed distribution of the of 99.3% and 0.6% wherein 99.6% is accepted claims and 0.6% is denial claims. </a:t>
            </a:r>
          </a:p>
          <a:p>
            <a:pPr>
              <a:lnSpc>
                <a:spcPct val="120000"/>
              </a:lnSpc>
              <a:spcBef>
                <a:spcPts val="0"/>
              </a:spcBef>
            </a:pPr>
            <a:r>
              <a:rPr lang="en-IN" dirty="0"/>
              <a:t>There are whitespaces in few of the attributes in many rows.</a:t>
            </a:r>
          </a:p>
          <a:p>
            <a:pPr>
              <a:lnSpc>
                <a:spcPct val="120000"/>
              </a:lnSpc>
              <a:spcBef>
                <a:spcPts val="0"/>
              </a:spcBef>
            </a:pPr>
            <a:r>
              <a:rPr lang="en-IN" dirty="0"/>
              <a:t>There are four Attributes – </a:t>
            </a:r>
            <a:r>
              <a:rPr lang="en-IN" dirty="0" err="1"/>
              <a:t>Revenue.Code</a:t>
            </a:r>
            <a:r>
              <a:rPr lang="en-IN" dirty="0"/>
              <a:t>, </a:t>
            </a:r>
            <a:r>
              <a:rPr lang="en-IN" dirty="0" err="1"/>
              <a:t>Service.Code</a:t>
            </a:r>
            <a:r>
              <a:rPr lang="en-IN" dirty="0"/>
              <a:t>, </a:t>
            </a:r>
            <a:r>
              <a:rPr lang="en-IN" dirty="0" err="1"/>
              <a:t>Procedure.Code</a:t>
            </a:r>
            <a:r>
              <a:rPr lang="en-IN" dirty="0"/>
              <a:t>, </a:t>
            </a:r>
            <a:r>
              <a:rPr lang="en-IN" dirty="0" err="1"/>
              <a:t>Diagnosis.Code</a:t>
            </a:r>
            <a:r>
              <a:rPr lang="en-IN" dirty="0"/>
              <a:t> that are categorical in nature but have too many non-unique values. Project sponsor has provided grouping rules for these fields.</a:t>
            </a:r>
          </a:p>
          <a:p>
            <a:pPr>
              <a:lnSpc>
                <a:spcPct val="120000"/>
              </a:lnSpc>
              <a:spcBef>
                <a:spcPts val="0"/>
              </a:spcBef>
            </a:pPr>
            <a:r>
              <a:rPr lang="en-IN" dirty="0" err="1"/>
              <a:t>Denial.Reason.Code</a:t>
            </a:r>
            <a:r>
              <a:rPr lang="en-IN" dirty="0"/>
              <a:t> is an attribute that is directly related to denials in label. Any rows that are accepted but has a denial reason code defined are bad data</a:t>
            </a:r>
          </a:p>
          <a:p>
            <a:pPr>
              <a:lnSpc>
                <a:spcPct val="120000"/>
              </a:lnSpc>
              <a:spcBef>
                <a:spcPts val="0"/>
              </a:spcBef>
            </a:pPr>
            <a:r>
              <a:rPr lang="en-IN" dirty="0" err="1"/>
              <a:t>Claim.Number</a:t>
            </a:r>
            <a:r>
              <a:rPr lang="en-IN" dirty="0"/>
              <a:t> and </a:t>
            </a:r>
            <a:r>
              <a:rPr lang="en-IN" dirty="0" err="1"/>
              <a:t>Claim.Line.Number</a:t>
            </a:r>
            <a:r>
              <a:rPr lang="en-IN" dirty="0"/>
              <a:t> together uniquely identify a claim. Any rows with duplicate combination of these two columns or blank in any of these fields are considered bad data</a:t>
            </a:r>
          </a:p>
          <a:p>
            <a:pPr>
              <a:lnSpc>
                <a:spcPct val="120000"/>
              </a:lnSpc>
              <a:spcBef>
                <a:spcPts val="0"/>
              </a:spcBef>
            </a:pPr>
            <a:r>
              <a:rPr lang="en-IN" dirty="0" err="1"/>
              <a:t>Claim.Charge.Amount</a:t>
            </a:r>
            <a:r>
              <a:rPr lang="en-IN" dirty="0"/>
              <a:t> </a:t>
            </a:r>
            <a:r>
              <a:rPr lang="en-IN" dirty="0" err="1"/>
              <a:t>attriubute</a:t>
            </a:r>
            <a:r>
              <a:rPr lang="en-IN" dirty="0"/>
              <a:t> has values in most of the rows but has a huge variation. Normalization using </a:t>
            </a:r>
            <a:r>
              <a:rPr lang="en-IN" dirty="0" err="1"/>
              <a:t>MinMaxScaler</a:t>
            </a:r>
            <a:r>
              <a:rPr lang="en-IN" dirty="0"/>
              <a:t> is done for this attribute. Also outliers are found and deleted.</a:t>
            </a:r>
          </a:p>
          <a:p>
            <a:pPr>
              <a:lnSpc>
                <a:spcPct val="120000"/>
              </a:lnSpc>
              <a:spcBef>
                <a:spcPts val="0"/>
              </a:spcBef>
            </a:pPr>
            <a:r>
              <a:rPr lang="en-IN" dirty="0"/>
              <a:t>Fields with more than 70% blank data or ID columns are deleted</a:t>
            </a:r>
          </a:p>
          <a:p>
            <a:pPr>
              <a:lnSpc>
                <a:spcPct val="120000"/>
              </a:lnSpc>
              <a:spcBef>
                <a:spcPts val="0"/>
              </a:spcBef>
            </a:pPr>
            <a:r>
              <a:rPr lang="en-IN" dirty="0"/>
              <a:t>Categorical attributes are </a:t>
            </a:r>
            <a:r>
              <a:rPr lang="en-IN" dirty="0" err="1"/>
              <a:t>BinaryEncoded</a:t>
            </a:r>
            <a:r>
              <a:rPr lang="en-IN" dirty="0"/>
              <a:t>.</a:t>
            </a:r>
          </a:p>
          <a:p>
            <a:pPr>
              <a:lnSpc>
                <a:spcPct val="120000"/>
              </a:lnSpc>
              <a:spcBef>
                <a:spcPts val="0"/>
              </a:spcBef>
            </a:pPr>
            <a:r>
              <a:rPr lang="en-IN" dirty="0"/>
              <a:t>Given that the dataset is skewed towards one of the Labels, if the model is to learn for both acceptance and denial, synthetic data smoothing techniques need to be used before building the model.</a:t>
            </a:r>
          </a:p>
        </p:txBody>
      </p:sp>
      <p:sp>
        <p:nvSpPr>
          <p:cNvPr id="4" name="Text Placeholder 3">
            <a:extLst>
              <a:ext uri="{FF2B5EF4-FFF2-40B4-BE49-F238E27FC236}">
                <a16:creationId xmlns:a16="http://schemas.microsoft.com/office/drawing/2014/main" id="{C2ADB717-4AB4-41C5-A9D9-6F973CE8DB84}"/>
              </a:ext>
            </a:extLst>
          </p:cNvPr>
          <p:cNvSpPr>
            <a:spLocks noGrp="1"/>
          </p:cNvSpPr>
          <p:nvPr>
            <p:ph type="body" sz="quarter" idx="14"/>
          </p:nvPr>
        </p:nvSpPr>
        <p:spPr/>
        <p:txBody>
          <a:bodyPr/>
          <a:lstStyle/>
          <a:p>
            <a:r>
              <a:rPr lang="en-IN" dirty="0"/>
              <a:t>Observations and Actions:</a:t>
            </a:r>
          </a:p>
        </p:txBody>
      </p:sp>
    </p:spTree>
    <p:extLst>
      <p:ext uri="{BB962C8B-B14F-4D97-AF65-F5344CB8AC3E}">
        <p14:creationId xmlns:p14="http://schemas.microsoft.com/office/powerpoint/2010/main" val="7494474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Machine Learning Modelling &amp; Techniques Applied</a:t>
            </a:r>
          </a:p>
        </p:txBody>
      </p:sp>
      <p:sp>
        <p:nvSpPr>
          <p:cNvPr id="7" name="Content Placeholder 3">
            <a:extLst>
              <a:ext uri="{FF2B5EF4-FFF2-40B4-BE49-F238E27FC236}">
                <a16:creationId xmlns:a16="http://schemas.microsoft.com/office/drawing/2014/main" id="{6936F325-6BD0-434C-88CC-C96C1D632A54}"/>
              </a:ext>
            </a:extLst>
          </p:cNvPr>
          <p:cNvSpPr txBox="1">
            <a:spLocks/>
          </p:cNvSpPr>
          <p:nvPr/>
        </p:nvSpPr>
        <p:spPr>
          <a:xfrm>
            <a:off x="609600" y="1003705"/>
            <a:ext cx="4025470" cy="5755585"/>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
                <a:srgbClr val="A53010"/>
              </a:buClr>
              <a:buSzTx/>
              <a:buFont typeface="Wingdings 3" charset="2"/>
              <a:buNone/>
              <a:tabLst/>
              <a:defRPr/>
            </a:pPr>
            <a:r>
              <a:rPr kumimoji="0" lang="en-IN" sz="2200" b="1" i="0" u="none" strike="noStrike" kern="1200" cap="none" spc="0" normalizeH="0" baseline="0" noProof="0" dirty="0">
                <a:ln>
                  <a:noFill/>
                </a:ln>
                <a:solidFill>
                  <a:sysClr val="windowText" lastClr="000000">
                    <a:lumMod val="75000"/>
                    <a:lumOff val="25000"/>
                  </a:sysClr>
                </a:solidFill>
                <a:effectLst/>
                <a:uLnTx/>
                <a:uFillTx/>
                <a:latin typeface="Garamond" panose="02020404030301010803" pitchFamily="18" charset="0"/>
                <a:ea typeface="+mn-ea"/>
                <a:cs typeface="+mn-cs"/>
              </a:rPr>
              <a:t>Preparation</a:t>
            </a:r>
          </a:p>
          <a:p>
            <a:pPr marL="342900" marR="0" lvl="0" indent="-342900" algn="l" defTabSz="457200" rtl="0" eaLnBrk="1" fontAlgn="auto" latinLnBrk="0" hangingPunct="1">
              <a:lnSpc>
                <a:spcPct val="100000"/>
              </a:lnSpc>
              <a:spcBef>
                <a:spcPts val="0"/>
              </a:spcBef>
              <a:spcAft>
                <a:spcPts val="0"/>
              </a:spcAft>
              <a:buClr>
                <a:srgbClr val="A53010"/>
              </a:buClr>
              <a:buSzTx/>
              <a:buFont typeface="Wingdings 3" charset="2"/>
              <a:buChar char=""/>
              <a:tabLst/>
              <a:defRPr/>
            </a:pPr>
            <a:r>
              <a:rPr kumimoji="0" lang="en-IN" sz="1800" b="0" i="0" u="none" strike="noStrike" kern="1200" cap="none" spc="0" normalizeH="0" baseline="0" noProof="0" dirty="0">
                <a:ln>
                  <a:noFill/>
                </a:ln>
                <a:solidFill>
                  <a:sysClr val="windowText" lastClr="000000">
                    <a:lumMod val="75000"/>
                    <a:lumOff val="25000"/>
                  </a:sysClr>
                </a:solidFill>
                <a:effectLst/>
                <a:uLnTx/>
                <a:uFillTx/>
                <a:latin typeface="Garamond" panose="02020404030301010803" pitchFamily="18" charset="0"/>
                <a:ea typeface="+mn-ea"/>
                <a:cs typeface="+mn-cs"/>
              </a:rPr>
              <a:t>Scaled the dataset – </a:t>
            </a:r>
            <a:r>
              <a:rPr kumimoji="0" lang="en-IN" sz="1800" b="0" i="0" u="none" strike="noStrike" kern="1200" cap="none" spc="0" normalizeH="0" baseline="0" noProof="0" dirty="0" err="1">
                <a:ln>
                  <a:noFill/>
                </a:ln>
                <a:solidFill>
                  <a:sysClr val="windowText" lastClr="000000">
                    <a:lumMod val="75000"/>
                    <a:lumOff val="25000"/>
                  </a:sysClr>
                </a:solidFill>
                <a:effectLst/>
                <a:uLnTx/>
                <a:uFillTx/>
                <a:latin typeface="Garamond" panose="02020404030301010803" pitchFamily="18" charset="0"/>
                <a:ea typeface="+mn-ea"/>
                <a:cs typeface="+mn-cs"/>
              </a:rPr>
              <a:t>MinMax</a:t>
            </a:r>
            <a:r>
              <a:rPr kumimoji="0" lang="en-IN" sz="1800" b="0" i="0" u="none" strike="noStrike" kern="1200" cap="none" spc="0" normalizeH="0" baseline="0" noProof="0" dirty="0">
                <a:ln>
                  <a:noFill/>
                </a:ln>
                <a:solidFill>
                  <a:sysClr val="windowText" lastClr="000000">
                    <a:lumMod val="75000"/>
                    <a:lumOff val="25000"/>
                  </a:sysClr>
                </a:solidFill>
                <a:effectLst/>
                <a:uLnTx/>
                <a:uFillTx/>
                <a:latin typeface="Garamond" panose="02020404030301010803" pitchFamily="18" charset="0"/>
                <a:ea typeface="+mn-ea"/>
                <a:cs typeface="+mn-cs"/>
              </a:rPr>
              <a:t> Scaling is used</a:t>
            </a:r>
          </a:p>
          <a:p>
            <a:pPr marL="342900" marR="0" lvl="0" indent="-342900" algn="l" defTabSz="457200" rtl="0" eaLnBrk="1" fontAlgn="auto" latinLnBrk="0" hangingPunct="1">
              <a:lnSpc>
                <a:spcPct val="100000"/>
              </a:lnSpc>
              <a:spcBef>
                <a:spcPts val="0"/>
              </a:spcBef>
              <a:spcAft>
                <a:spcPts val="0"/>
              </a:spcAft>
              <a:buClr>
                <a:srgbClr val="A53010"/>
              </a:buClr>
              <a:buSzTx/>
              <a:buFont typeface="Wingdings 3" charset="2"/>
              <a:buChar char=""/>
              <a:tabLst/>
              <a:defRPr/>
            </a:pPr>
            <a:r>
              <a:rPr kumimoji="0" lang="en-IN" sz="1800" b="0" i="0" u="none" strike="noStrike" kern="1200" cap="none" spc="0" normalizeH="0" baseline="0" noProof="0" dirty="0">
                <a:ln>
                  <a:noFill/>
                </a:ln>
                <a:solidFill>
                  <a:sysClr val="windowText" lastClr="000000">
                    <a:lumMod val="75000"/>
                    <a:lumOff val="25000"/>
                  </a:sysClr>
                </a:solidFill>
                <a:effectLst/>
                <a:uLnTx/>
                <a:uFillTx/>
                <a:latin typeface="Garamond" panose="02020404030301010803" pitchFamily="18" charset="0"/>
                <a:ea typeface="+mn-ea"/>
                <a:cs typeface="+mn-cs"/>
              </a:rPr>
              <a:t>Applied SMOTE (</a:t>
            </a:r>
            <a:r>
              <a:rPr kumimoji="0" lang="en-IN" sz="1800" b="0" i="0" u="none" strike="noStrike" kern="1200" cap="none" spc="0" normalizeH="0" baseline="0" noProof="0" dirty="0">
                <a:ln>
                  <a:noFill/>
                </a:ln>
                <a:solidFill>
                  <a:sysClr val="windowText" lastClr="000000">
                    <a:lumMod val="75000"/>
                    <a:lumOff val="25000"/>
                  </a:sysClr>
                </a:solidFill>
                <a:effectLst/>
                <a:uLnTx/>
                <a:uFillTx/>
                <a:latin typeface="Century Gothic" panose="020B0502020202020204"/>
                <a:ea typeface="+mn-ea"/>
                <a:cs typeface="+mn-cs"/>
              </a:rPr>
              <a:t>Synthetic Minority Over-sampling Technique)</a:t>
            </a:r>
            <a:r>
              <a:rPr kumimoji="0" lang="en-IN" sz="1800" b="0" i="0" u="none" strike="noStrike" kern="1200" cap="none" spc="0" normalizeH="0" baseline="0" noProof="0" dirty="0">
                <a:ln>
                  <a:noFill/>
                </a:ln>
                <a:solidFill>
                  <a:sysClr val="windowText" lastClr="000000">
                    <a:lumMod val="75000"/>
                    <a:lumOff val="25000"/>
                  </a:sysClr>
                </a:solidFill>
                <a:effectLst/>
                <a:uLnTx/>
                <a:uFillTx/>
                <a:latin typeface="Garamond" panose="02020404030301010803" pitchFamily="18" charset="0"/>
                <a:ea typeface="+mn-ea"/>
                <a:cs typeface="+mn-cs"/>
              </a:rPr>
              <a:t> to balance data</a:t>
            </a:r>
          </a:p>
          <a:p>
            <a:pPr marL="342900" marR="0" lvl="0" indent="-342900" algn="l" defTabSz="457200" rtl="0" eaLnBrk="1" fontAlgn="auto" latinLnBrk="0" hangingPunct="1">
              <a:lnSpc>
                <a:spcPct val="100000"/>
              </a:lnSpc>
              <a:spcBef>
                <a:spcPts val="0"/>
              </a:spcBef>
              <a:spcAft>
                <a:spcPts val="0"/>
              </a:spcAft>
              <a:buClr>
                <a:srgbClr val="A53010"/>
              </a:buClr>
              <a:buSzTx/>
              <a:buFont typeface="Wingdings 3" charset="2"/>
              <a:buChar char=""/>
              <a:tabLst/>
              <a:defRPr/>
            </a:pPr>
            <a:r>
              <a:rPr lang="en-IN" dirty="0">
                <a:solidFill>
                  <a:sysClr val="windowText" lastClr="000000">
                    <a:lumMod val="75000"/>
                    <a:lumOff val="25000"/>
                  </a:sysClr>
                </a:solidFill>
                <a:latin typeface="Garamond" panose="02020404030301010803" pitchFamily="18" charset="0"/>
              </a:rPr>
              <a:t>Used SMOTENC, ROS, RUS as alternates</a:t>
            </a:r>
            <a:endParaRPr kumimoji="0" lang="en-IN" sz="1800" b="0" i="0" u="none" strike="noStrike" kern="1200" cap="none" spc="0" normalizeH="0" baseline="0" noProof="0" dirty="0">
              <a:ln>
                <a:noFill/>
              </a:ln>
              <a:solidFill>
                <a:sysClr val="windowText" lastClr="000000">
                  <a:lumMod val="75000"/>
                  <a:lumOff val="25000"/>
                </a:sysClr>
              </a:solidFill>
              <a:effectLst/>
              <a:uLnTx/>
              <a:uFillTx/>
              <a:latin typeface="Garamond" panose="02020404030301010803" pitchFamily="18" charset="0"/>
              <a:ea typeface="+mn-ea"/>
              <a:cs typeface="+mn-cs"/>
            </a:endParaRPr>
          </a:p>
          <a:p>
            <a:pPr marL="0" marR="0" lvl="0" indent="0" algn="l" defTabSz="457200" rtl="0" eaLnBrk="1" fontAlgn="auto" latinLnBrk="0" hangingPunct="1">
              <a:lnSpc>
                <a:spcPct val="100000"/>
              </a:lnSpc>
              <a:spcBef>
                <a:spcPts val="0"/>
              </a:spcBef>
              <a:spcAft>
                <a:spcPts val="0"/>
              </a:spcAft>
              <a:buClr>
                <a:srgbClr val="A53010"/>
              </a:buClr>
              <a:buSzTx/>
              <a:buFont typeface="Wingdings 3" charset="2"/>
              <a:buNone/>
              <a:tabLst/>
              <a:defRPr/>
            </a:pPr>
            <a:endParaRPr kumimoji="0" lang="en-IN" sz="1800" b="0" i="0" u="none" strike="noStrike" kern="1200" cap="none" spc="0" normalizeH="0" baseline="0" noProof="0" dirty="0">
              <a:ln>
                <a:noFill/>
              </a:ln>
              <a:solidFill>
                <a:sysClr val="windowText" lastClr="000000">
                  <a:lumMod val="75000"/>
                  <a:lumOff val="25000"/>
                </a:sysClr>
              </a:solidFill>
              <a:effectLst/>
              <a:uLnTx/>
              <a:uFillTx/>
              <a:latin typeface="Garamond" panose="02020404030301010803" pitchFamily="18" charset="0"/>
              <a:ea typeface="+mn-ea"/>
              <a:cs typeface="+mn-cs"/>
            </a:endParaRPr>
          </a:p>
          <a:p>
            <a:pPr marL="0" marR="0" lvl="0" indent="0" algn="l" defTabSz="457200" rtl="0" eaLnBrk="1" fontAlgn="auto" latinLnBrk="0" hangingPunct="1">
              <a:lnSpc>
                <a:spcPct val="100000"/>
              </a:lnSpc>
              <a:spcBef>
                <a:spcPts val="0"/>
              </a:spcBef>
              <a:spcAft>
                <a:spcPts val="0"/>
              </a:spcAft>
              <a:buClr>
                <a:srgbClr val="A53010"/>
              </a:buClr>
              <a:buSzTx/>
              <a:buFont typeface="Wingdings 3" charset="2"/>
              <a:buNone/>
              <a:tabLst/>
              <a:defRPr/>
            </a:pPr>
            <a:r>
              <a:rPr kumimoji="0" lang="en-IN" sz="2200" b="1" i="0" u="none" strike="noStrike" kern="1200" cap="none" spc="0" normalizeH="0" baseline="0" noProof="0" dirty="0">
                <a:ln>
                  <a:noFill/>
                </a:ln>
                <a:solidFill>
                  <a:sysClr val="windowText" lastClr="000000">
                    <a:lumMod val="75000"/>
                    <a:lumOff val="25000"/>
                  </a:sysClr>
                </a:solidFill>
                <a:effectLst/>
                <a:uLnTx/>
                <a:uFillTx/>
                <a:latin typeface="Garamond" panose="02020404030301010803" pitchFamily="18" charset="0"/>
                <a:ea typeface="+mn-ea"/>
                <a:cs typeface="+mn-cs"/>
              </a:rPr>
              <a:t>Apply Models</a:t>
            </a:r>
          </a:p>
          <a:p>
            <a:pPr marL="342900" marR="0" lvl="0" indent="-342900" algn="l" defTabSz="457200" rtl="0" eaLnBrk="1" fontAlgn="auto" latinLnBrk="0" hangingPunct="1">
              <a:lnSpc>
                <a:spcPct val="100000"/>
              </a:lnSpc>
              <a:spcBef>
                <a:spcPts val="0"/>
              </a:spcBef>
              <a:spcAft>
                <a:spcPts val="0"/>
              </a:spcAft>
              <a:buClr>
                <a:srgbClr val="A53010"/>
              </a:buClr>
              <a:buSzTx/>
              <a:buFont typeface="Wingdings 3" charset="2"/>
              <a:buChar char=""/>
              <a:tabLst/>
              <a:defRPr/>
            </a:pPr>
            <a:r>
              <a:rPr kumimoji="0" lang="en-IN" sz="1800" b="0" i="0" u="none" strike="noStrike" kern="1200" cap="none" spc="0" normalizeH="0" baseline="0" noProof="0" dirty="0">
                <a:ln>
                  <a:noFill/>
                </a:ln>
                <a:solidFill>
                  <a:sysClr val="windowText" lastClr="000000">
                    <a:lumMod val="75000"/>
                    <a:lumOff val="25000"/>
                  </a:sysClr>
                </a:solidFill>
                <a:effectLst/>
                <a:uLnTx/>
                <a:uFillTx/>
                <a:latin typeface="Garamond" panose="02020404030301010803" pitchFamily="18" charset="0"/>
                <a:ea typeface="+mn-ea"/>
                <a:cs typeface="+mn-cs"/>
              </a:rPr>
              <a:t>Logistic</a:t>
            </a:r>
            <a:r>
              <a:rPr kumimoji="0" lang="en-IN" sz="1800" b="0" i="0" u="none" strike="noStrike" kern="1200" cap="none" spc="0" normalizeH="0" noProof="0" dirty="0">
                <a:ln>
                  <a:noFill/>
                </a:ln>
                <a:solidFill>
                  <a:sysClr val="windowText" lastClr="000000">
                    <a:lumMod val="75000"/>
                    <a:lumOff val="25000"/>
                  </a:sysClr>
                </a:solidFill>
                <a:effectLst/>
                <a:uLnTx/>
                <a:uFillTx/>
                <a:latin typeface="Garamond" panose="02020404030301010803" pitchFamily="18" charset="0"/>
                <a:ea typeface="+mn-ea"/>
                <a:cs typeface="+mn-cs"/>
              </a:rPr>
              <a:t> Regression</a:t>
            </a:r>
          </a:p>
          <a:p>
            <a:pPr marL="342900" marR="0" lvl="0" indent="-342900" algn="l" defTabSz="457200" rtl="0" eaLnBrk="1" fontAlgn="auto" latinLnBrk="0" hangingPunct="1">
              <a:lnSpc>
                <a:spcPct val="100000"/>
              </a:lnSpc>
              <a:spcBef>
                <a:spcPts val="0"/>
              </a:spcBef>
              <a:spcAft>
                <a:spcPts val="0"/>
              </a:spcAft>
              <a:buClr>
                <a:srgbClr val="A53010"/>
              </a:buClr>
              <a:buSzTx/>
              <a:buFont typeface="Wingdings 3" charset="2"/>
              <a:buChar char=""/>
              <a:tabLst/>
              <a:defRPr/>
            </a:pPr>
            <a:r>
              <a:rPr lang="en-IN" baseline="0" dirty="0">
                <a:solidFill>
                  <a:sysClr val="windowText" lastClr="000000">
                    <a:lumMod val="75000"/>
                    <a:lumOff val="25000"/>
                  </a:sysClr>
                </a:solidFill>
                <a:latin typeface="Garamond" panose="02020404030301010803" pitchFamily="18" charset="0"/>
              </a:rPr>
              <a:t>Decision</a:t>
            </a:r>
            <a:r>
              <a:rPr lang="en-IN" dirty="0">
                <a:solidFill>
                  <a:sysClr val="windowText" lastClr="000000">
                    <a:lumMod val="75000"/>
                    <a:lumOff val="25000"/>
                  </a:sysClr>
                </a:solidFill>
                <a:latin typeface="Garamond" panose="02020404030301010803" pitchFamily="18" charset="0"/>
              </a:rPr>
              <a:t> Tree</a:t>
            </a:r>
          </a:p>
          <a:p>
            <a:pPr marL="342900" marR="0" lvl="0" indent="-342900" algn="l" defTabSz="457200" rtl="0" eaLnBrk="1" fontAlgn="auto" latinLnBrk="0" hangingPunct="1">
              <a:lnSpc>
                <a:spcPct val="100000"/>
              </a:lnSpc>
              <a:spcBef>
                <a:spcPts val="0"/>
              </a:spcBef>
              <a:spcAft>
                <a:spcPts val="0"/>
              </a:spcAft>
              <a:buClr>
                <a:srgbClr val="A53010"/>
              </a:buClr>
              <a:buSzTx/>
              <a:buFont typeface="Wingdings 3" charset="2"/>
              <a:buChar char=""/>
              <a:tabLst/>
              <a:defRPr/>
            </a:pPr>
            <a:r>
              <a:rPr lang="en-IN" dirty="0" err="1">
                <a:solidFill>
                  <a:sysClr val="windowText" lastClr="000000">
                    <a:lumMod val="75000"/>
                    <a:lumOff val="25000"/>
                  </a:sysClr>
                </a:solidFill>
                <a:latin typeface="Garamond" panose="02020404030301010803" pitchFamily="18" charset="0"/>
              </a:rPr>
              <a:t>RandomForest</a:t>
            </a:r>
            <a:endParaRPr lang="en-IN" dirty="0">
              <a:solidFill>
                <a:sysClr val="windowText" lastClr="000000">
                  <a:lumMod val="75000"/>
                  <a:lumOff val="25000"/>
                </a:sysClr>
              </a:solidFill>
              <a:latin typeface="Garamond" panose="02020404030301010803" pitchFamily="18" charset="0"/>
            </a:endParaRPr>
          </a:p>
          <a:p>
            <a:pPr marL="342900" marR="0" lvl="0" indent="-342900" algn="l" defTabSz="457200" rtl="0" eaLnBrk="1" fontAlgn="auto" latinLnBrk="0" hangingPunct="1">
              <a:lnSpc>
                <a:spcPct val="100000"/>
              </a:lnSpc>
              <a:spcBef>
                <a:spcPts val="0"/>
              </a:spcBef>
              <a:spcAft>
                <a:spcPts val="0"/>
              </a:spcAft>
              <a:buClr>
                <a:srgbClr val="A53010"/>
              </a:buClr>
              <a:buSzTx/>
              <a:buFont typeface="Wingdings 3" charset="2"/>
              <a:buChar char=""/>
              <a:tabLst/>
              <a:defRPr/>
            </a:pPr>
            <a:r>
              <a:rPr lang="en-IN" dirty="0">
                <a:solidFill>
                  <a:sysClr val="windowText" lastClr="000000">
                    <a:lumMod val="75000"/>
                    <a:lumOff val="25000"/>
                  </a:sysClr>
                </a:solidFill>
                <a:latin typeface="Garamond" panose="02020404030301010803" pitchFamily="18" charset="0"/>
              </a:rPr>
              <a:t>XGBoost</a:t>
            </a:r>
          </a:p>
          <a:p>
            <a:pPr marL="342900" marR="0" lvl="0" indent="-342900" algn="l" defTabSz="457200" rtl="0" eaLnBrk="1" fontAlgn="auto" latinLnBrk="0" hangingPunct="1">
              <a:lnSpc>
                <a:spcPct val="100000"/>
              </a:lnSpc>
              <a:spcBef>
                <a:spcPts val="0"/>
              </a:spcBef>
              <a:spcAft>
                <a:spcPts val="0"/>
              </a:spcAft>
              <a:buClr>
                <a:srgbClr val="A53010"/>
              </a:buClr>
              <a:buSzTx/>
              <a:buFont typeface="Wingdings 3" charset="2"/>
              <a:buChar char=""/>
              <a:tabLst/>
              <a:defRPr/>
            </a:pPr>
            <a:r>
              <a:rPr lang="en-IN" dirty="0" err="1">
                <a:solidFill>
                  <a:sysClr val="windowText" lastClr="000000">
                    <a:lumMod val="75000"/>
                    <a:lumOff val="25000"/>
                  </a:sysClr>
                </a:solidFill>
                <a:latin typeface="Garamond" panose="02020404030301010803" pitchFamily="18" charset="0"/>
              </a:rPr>
              <a:t>CatBoost</a:t>
            </a:r>
            <a:endParaRPr lang="en-IN" dirty="0">
              <a:solidFill>
                <a:sysClr val="windowText" lastClr="000000">
                  <a:lumMod val="75000"/>
                  <a:lumOff val="25000"/>
                </a:sysClr>
              </a:solidFill>
              <a:latin typeface="Garamond" panose="02020404030301010803" pitchFamily="18" charset="0"/>
            </a:endParaRPr>
          </a:p>
          <a:p>
            <a:pPr marL="342900" marR="0" lvl="0" indent="-342900" algn="l" defTabSz="457200" rtl="0" eaLnBrk="1" fontAlgn="auto" latinLnBrk="0" hangingPunct="1">
              <a:lnSpc>
                <a:spcPct val="100000"/>
              </a:lnSpc>
              <a:spcBef>
                <a:spcPts val="0"/>
              </a:spcBef>
              <a:spcAft>
                <a:spcPts val="0"/>
              </a:spcAft>
              <a:buClr>
                <a:srgbClr val="A53010"/>
              </a:buClr>
              <a:buSzTx/>
              <a:buFont typeface="Wingdings 3" charset="2"/>
              <a:buChar char=""/>
              <a:tabLst/>
              <a:defRPr/>
            </a:pPr>
            <a:r>
              <a:rPr lang="en-IN" dirty="0" err="1">
                <a:solidFill>
                  <a:sysClr val="windowText" lastClr="000000">
                    <a:lumMod val="75000"/>
                    <a:lumOff val="25000"/>
                  </a:sysClr>
                </a:solidFill>
                <a:latin typeface="Garamond" panose="02020404030301010803" pitchFamily="18" charset="0"/>
              </a:rPr>
              <a:t>LightGBM</a:t>
            </a:r>
            <a:endParaRPr lang="en-IN" dirty="0">
              <a:solidFill>
                <a:sysClr val="windowText" lastClr="000000">
                  <a:lumMod val="75000"/>
                  <a:lumOff val="25000"/>
                </a:sysClr>
              </a:solidFill>
              <a:latin typeface="Garamond" panose="02020404030301010803" pitchFamily="18" charset="0"/>
            </a:endParaRPr>
          </a:p>
          <a:p>
            <a:pPr marL="342900" marR="0" lvl="0" indent="-342900" algn="l" defTabSz="457200" rtl="0" eaLnBrk="1" fontAlgn="auto" latinLnBrk="0" hangingPunct="1">
              <a:lnSpc>
                <a:spcPct val="100000"/>
              </a:lnSpc>
              <a:spcBef>
                <a:spcPts val="0"/>
              </a:spcBef>
              <a:spcAft>
                <a:spcPts val="0"/>
              </a:spcAft>
              <a:buClr>
                <a:srgbClr val="A53010"/>
              </a:buClr>
              <a:buSzTx/>
              <a:buFont typeface="Wingdings 3" charset="2"/>
              <a:buChar char=""/>
              <a:tabLst/>
              <a:defRPr/>
            </a:pPr>
            <a:r>
              <a:rPr lang="en-IN" dirty="0">
                <a:solidFill>
                  <a:sysClr val="windowText" lastClr="000000">
                    <a:lumMod val="75000"/>
                    <a:lumOff val="25000"/>
                  </a:sysClr>
                </a:solidFill>
                <a:latin typeface="Garamond" panose="02020404030301010803" pitchFamily="18" charset="0"/>
              </a:rPr>
              <a:t>SVM</a:t>
            </a:r>
          </a:p>
          <a:p>
            <a:pPr marL="342900" marR="0" lvl="0" indent="-342900" algn="l" defTabSz="457200" rtl="0" eaLnBrk="1" fontAlgn="auto" latinLnBrk="0" hangingPunct="1">
              <a:lnSpc>
                <a:spcPct val="100000"/>
              </a:lnSpc>
              <a:spcBef>
                <a:spcPts val="0"/>
              </a:spcBef>
              <a:spcAft>
                <a:spcPts val="0"/>
              </a:spcAft>
              <a:buClr>
                <a:srgbClr val="A53010"/>
              </a:buClr>
              <a:buSzTx/>
              <a:buFont typeface="Wingdings 3" charset="2"/>
              <a:buChar char=""/>
              <a:tabLst/>
              <a:defRPr/>
            </a:pPr>
            <a:r>
              <a:rPr lang="en-IN" dirty="0">
                <a:solidFill>
                  <a:sysClr val="windowText" lastClr="000000">
                    <a:lumMod val="75000"/>
                    <a:lumOff val="25000"/>
                  </a:sysClr>
                </a:solidFill>
                <a:latin typeface="Garamond" panose="02020404030301010803" pitchFamily="18" charset="0"/>
              </a:rPr>
              <a:t>ANN</a:t>
            </a:r>
          </a:p>
          <a:p>
            <a:pPr marL="342900" marR="0" lvl="0" indent="-342900" algn="l" defTabSz="457200" rtl="0" eaLnBrk="1" fontAlgn="auto" latinLnBrk="0" hangingPunct="1">
              <a:lnSpc>
                <a:spcPct val="100000"/>
              </a:lnSpc>
              <a:spcBef>
                <a:spcPts val="0"/>
              </a:spcBef>
              <a:spcAft>
                <a:spcPts val="0"/>
              </a:spcAft>
              <a:buClr>
                <a:srgbClr val="A53010"/>
              </a:buClr>
              <a:buSzTx/>
              <a:buFont typeface="Wingdings 3" charset="2"/>
              <a:buChar char=""/>
              <a:tabLst/>
              <a:defRPr/>
            </a:pPr>
            <a:r>
              <a:rPr lang="en-IN" dirty="0">
                <a:solidFill>
                  <a:sysClr val="windowText" lastClr="000000">
                    <a:lumMod val="75000"/>
                    <a:lumOff val="25000"/>
                  </a:sysClr>
                </a:solidFill>
                <a:latin typeface="Garamond" panose="02020404030301010803" pitchFamily="18" charset="0"/>
              </a:rPr>
              <a:t>H2O </a:t>
            </a:r>
            <a:r>
              <a:rPr lang="en-IN" dirty="0" err="1">
                <a:solidFill>
                  <a:sysClr val="windowText" lastClr="000000">
                    <a:lumMod val="75000"/>
                    <a:lumOff val="25000"/>
                  </a:sysClr>
                </a:solidFill>
                <a:latin typeface="Garamond" panose="02020404030301010803" pitchFamily="18" charset="0"/>
              </a:rPr>
              <a:t>AutoML</a:t>
            </a:r>
            <a:endParaRPr lang="en-IN" dirty="0">
              <a:solidFill>
                <a:sysClr val="windowText" lastClr="000000">
                  <a:lumMod val="75000"/>
                  <a:lumOff val="25000"/>
                </a:sysClr>
              </a:solidFill>
              <a:latin typeface="Garamond" panose="02020404030301010803" pitchFamily="18" charset="0"/>
            </a:endParaRPr>
          </a:p>
          <a:p>
            <a:pPr marL="342900" marR="0" lvl="0" indent="-342900" algn="l" defTabSz="457200" rtl="0" eaLnBrk="1" fontAlgn="auto" latinLnBrk="0" hangingPunct="1">
              <a:lnSpc>
                <a:spcPct val="100000"/>
              </a:lnSpc>
              <a:spcBef>
                <a:spcPts val="0"/>
              </a:spcBef>
              <a:spcAft>
                <a:spcPts val="0"/>
              </a:spcAft>
              <a:buClr>
                <a:srgbClr val="A53010"/>
              </a:buClr>
              <a:buSzTx/>
              <a:buFont typeface="Wingdings 3" charset="2"/>
              <a:buChar char=""/>
              <a:tabLst/>
              <a:defRPr/>
            </a:pPr>
            <a:endParaRPr kumimoji="0" lang="en-IN" sz="1800" b="0" i="0" u="none" strike="noStrike" kern="1200" cap="none" spc="0" normalizeH="0" baseline="0" noProof="0" dirty="0">
              <a:ln>
                <a:noFill/>
              </a:ln>
              <a:solidFill>
                <a:sysClr val="windowText" lastClr="000000">
                  <a:lumMod val="75000"/>
                  <a:lumOff val="25000"/>
                </a:sysClr>
              </a:solidFill>
              <a:effectLst/>
              <a:uLnTx/>
              <a:uFillTx/>
              <a:latin typeface="Garamond" panose="02020404030301010803" pitchFamily="18" charset="0"/>
              <a:ea typeface="+mn-ea"/>
              <a:cs typeface="+mn-cs"/>
            </a:endParaRPr>
          </a:p>
          <a:p>
            <a:pPr marL="742950" marR="0" lvl="1" indent="-285750" algn="l" defTabSz="457200" rtl="0" eaLnBrk="1" fontAlgn="auto" latinLnBrk="0" hangingPunct="1">
              <a:lnSpc>
                <a:spcPct val="100000"/>
              </a:lnSpc>
              <a:spcBef>
                <a:spcPts val="0"/>
              </a:spcBef>
              <a:spcAft>
                <a:spcPts val="0"/>
              </a:spcAft>
              <a:buClr>
                <a:srgbClr val="A53010"/>
              </a:buClr>
              <a:buSzTx/>
              <a:buFont typeface="Wingdings 3" charset="2"/>
              <a:buChar char=""/>
              <a:tabLst/>
              <a:defRPr/>
            </a:pPr>
            <a:endParaRPr kumimoji="0" lang="en-IN" sz="1600" b="0" i="0" u="none" strike="noStrike" kern="1200" cap="none" spc="0" normalizeH="0" baseline="0" noProof="0" dirty="0">
              <a:ln>
                <a:noFill/>
              </a:ln>
              <a:solidFill>
                <a:sysClr val="windowText" lastClr="000000">
                  <a:lumMod val="75000"/>
                  <a:lumOff val="25000"/>
                </a:sysClr>
              </a:solidFill>
              <a:effectLst/>
              <a:uLnTx/>
              <a:uFillTx/>
              <a:latin typeface="Garamond" panose="02020404030301010803" pitchFamily="18" charset="0"/>
              <a:ea typeface="+mn-ea"/>
              <a:cs typeface="+mn-cs"/>
            </a:endParaRPr>
          </a:p>
          <a:p>
            <a:pPr marL="342900" marR="0" lvl="0" indent="-342900" algn="l" defTabSz="457200" rtl="0" eaLnBrk="1" fontAlgn="auto" latinLnBrk="0" hangingPunct="1">
              <a:lnSpc>
                <a:spcPct val="100000"/>
              </a:lnSpc>
              <a:spcBef>
                <a:spcPts val="0"/>
              </a:spcBef>
              <a:spcAft>
                <a:spcPts val="0"/>
              </a:spcAft>
              <a:buClr>
                <a:srgbClr val="A53010"/>
              </a:buClr>
              <a:buSzTx/>
              <a:buFont typeface="Wingdings 3" charset="2"/>
              <a:buChar char=""/>
              <a:tabLst/>
              <a:defRPr/>
            </a:pPr>
            <a:endParaRPr kumimoji="0" lang="en-IN" sz="1800" b="0" i="0" u="none" strike="noStrike" kern="1200" cap="none" spc="0" normalizeH="0" baseline="0" noProof="0" dirty="0">
              <a:ln>
                <a:noFill/>
              </a:ln>
              <a:solidFill>
                <a:sysClr val="windowText" lastClr="000000">
                  <a:lumMod val="75000"/>
                  <a:lumOff val="25000"/>
                </a:sysClr>
              </a:solidFill>
              <a:effectLst/>
              <a:uLnTx/>
              <a:uFillTx/>
              <a:latin typeface="Garamond" panose="02020404030301010803" pitchFamily="18" charset="0"/>
              <a:ea typeface="+mn-ea"/>
              <a:cs typeface="+mn-cs"/>
            </a:endParaRPr>
          </a:p>
          <a:p>
            <a:pPr marL="342900" marR="0" lvl="0" indent="-342900" algn="l" defTabSz="457200" rtl="0" eaLnBrk="1" fontAlgn="auto" latinLnBrk="0" hangingPunct="1">
              <a:lnSpc>
                <a:spcPct val="100000"/>
              </a:lnSpc>
              <a:spcBef>
                <a:spcPts val="0"/>
              </a:spcBef>
              <a:spcAft>
                <a:spcPts val="0"/>
              </a:spcAft>
              <a:buClr>
                <a:srgbClr val="A53010"/>
              </a:buClr>
              <a:buSzTx/>
              <a:buFont typeface="Wingdings 3" charset="2"/>
              <a:buChar char=""/>
              <a:tabLst/>
              <a:defRPr/>
            </a:pPr>
            <a:endParaRPr kumimoji="0" lang="en-IN" sz="1800" b="0" i="0" u="none" strike="noStrike" kern="1200" cap="none" spc="0" normalizeH="0" baseline="0" noProof="0" dirty="0">
              <a:ln>
                <a:noFill/>
              </a:ln>
              <a:solidFill>
                <a:sysClr val="windowText" lastClr="000000">
                  <a:lumMod val="75000"/>
                  <a:lumOff val="25000"/>
                </a:sysClr>
              </a:solidFill>
              <a:effectLst/>
              <a:uLnTx/>
              <a:uFillTx/>
              <a:latin typeface="Garamond" panose="02020404030301010803" pitchFamily="18" charset="0"/>
              <a:ea typeface="+mn-ea"/>
              <a:cs typeface="+mn-cs"/>
            </a:endParaRPr>
          </a:p>
          <a:p>
            <a:pPr marL="0" marR="0" lvl="0" indent="0" algn="l" defTabSz="457200" rtl="0" eaLnBrk="1" fontAlgn="auto" latinLnBrk="0" hangingPunct="1">
              <a:lnSpc>
                <a:spcPct val="100000"/>
              </a:lnSpc>
              <a:spcBef>
                <a:spcPts val="0"/>
              </a:spcBef>
              <a:spcAft>
                <a:spcPts val="0"/>
              </a:spcAft>
              <a:buClr>
                <a:srgbClr val="A53010"/>
              </a:buClr>
              <a:buSzTx/>
              <a:buFont typeface="Wingdings 3" charset="2"/>
              <a:buNone/>
              <a:tabLst/>
              <a:defRPr/>
            </a:pPr>
            <a:endParaRPr kumimoji="0" lang="en-IN" sz="1800" b="0" i="0" u="none" strike="noStrike" kern="1200" cap="none" spc="0" normalizeH="0" baseline="0" noProof="0" dirty="0">
              <a:ln>
                <a:noFill/>
              </a:ln>
              <a:solidFill>
                <a:sysClr val="windowText" lastClr="000000">
                  <a:lumMod val="75000"/>
                  <a:lumOff val="25000"/>
                </a:sysClr>
              </a:solidFill>
              <a:effectLst/>
              <a:uLnTx/>
              <a:uFillTx/>
              <a:latin typeface="Garamond" panose="02020404030301010803" pitchFamily="18" charset="0"/>
              <a:ea typeface="+mn-ea"/>
              <a:cs typeface="Garamond"/>
            </a:endParaRPr>
          </a:p>
        </p:txBody>
      </p:sp>
      <p:sp>
        <p:nvSpPr>
          <p:cNvPr id="8" name="Rectangle 7"/>
          <p:cNvSpPr/>
          <p:nvPr/>
        </p:nvSpPr>
        <p:spPr>
          <a:xfrm>
            <a:off x="5635329" y="1003705"/>
            <a:ext cx="6096000" cy="430887"/>
          </a:xfrm>
          <a:prstGeom prst="rect">
            <a:avLst/>
          </a:prstGeom>
        </p:spPr>
        <p:txBody>
          <a:bodyPr>
            <a:spAutoFit/>
          </a:bodyPr>
          <a:lstStyle/>
          <a:p>
            <a:pPr defTabSz="457200"/>
            <a:r>
              <a:rPr lang="en-IN" sz="2200" b="1" dirty="0">
                <a:solidFill>
                  <a:prstClr val="black"/>
                </a:solidFill>
                <a:latin typeface="Garamond" panose="02020404030301010803" pitchFamily="18" charset="0"/>
              </a:rPr>
              <a:t>Find Model Summary</a:t>
            </a:r>
          </a:p>
        </p:txBody>
      </p:sp>
      <p:pic>
        <p:nvPicPr>
          <p:cNvPr id="4" name="Picture 3"/>
          <p:cNvPicPr>
            <a:picLocks noChangeAspect="1"/>
          </p:cNvPicPr>
          <p:nvPr/>
        </p:nvPicPr>
        <p:blipFill>
          <a:blip r:embed="rId3"/>
          <a:stretch>
            <a:fillRect/>
          </a:stretch>
        </p:blipFill>
        <p:spPr>
          <a:xfrm>
            <a:off x="5635329" y="2362200"/>
            <a:ext cx="6477000" cy="2743200"/>
          </a:xfrm>
          <a:prstGeom prst="rect">
            <a:avLst/>
          </a:prstGeom>
        </p:spPr>
      </p:pic>
      <p:sp>
        <p:nvSpPr>
          <p:cNvPr id="9" name="TextBox 8"/>
          <p:cNvSpPr txBox="1"/>
          <p:nvPr/>
        </p:nvSpPr>
        <p:spPr>
          <a:xfrm>
            <a:off x="6248400" y="1847625"/>
            <a:ext cx="5638800" cy="369332"/>
          </a:xfrm>
          <a:prstGeom prst="rect">
            <a:avLst/>
          </a:prstGeom>
          <a:noFill/>
        </p:spPr>
        <p:txBody>
          <a:bodyPr wrap="square" rtlCol="0">
            <a:spAutoFit/>
          </a:bodyPr>
          <a:lstStyle/>
          <a:p>
            <a:r>
              <a:rPr lang="en-US" dirty="0"/>
              <a:t>Sample Results with Random Under Sampling</a:t>
            </a:r>
          </a:p>
        </p:txBody>
      </p:sp>
    </p:spTree>
    <p:extLst>
      <p:ext uri="{BB962C8B-B14F-4D97-AF65-F5344CB8AC3E}">
        <p14:creationId xmlns:p14="http://schemas.microsoft.com/office/powerpoint/2010/main" val="9623323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Metrics</a:t>
            </a:r>
          </a:p>
        </p:txBody>
      </p:sp>
      <p:sp>
        <p:nvSpPr>
          <p:cNvPr id="4" name="Text Placeholder 3"/>
          <p:cNvSpPr>
            <a:spLocks noGrp="1"/>
          </p:cNvSpPr>
          <p:nvPr>
            <p:ph type="body" sz="quarter" idx="14"/>
          </p:nvPr>
        </p:nvSpPr>
        <p:spPr/>
        <p:txBody>
          <a:bodyPr/>
          <a:lstStyle/>
          <a:p>
            <a:r>
              <a:rPr lang="en-US" dirty="0"/>
              <a:t>Metrics Used to Evaluate</a:t>
            </a:r>
          </a:p>
        </p:txBody>
      </p:sp>
      <p:graphicFrame>
        <p:nvGraphicFramePr>
          <p:cNvPr id="6" name="Table 5"/>
          <p:cNvGraphicFramePr>
            <a:graphicFrameLocks noGrp="1"/>
          </p:cNvGraphicFramePr>
          <p:nvPr>
            <p:extLst>
              <p:ext uri="{D42A27DB-BD31-4B8C-83A1-F6EECF244321}">
                <p14:modId xmlns:p14="http://schemas.microsoft.com/office/powerpoint/2010/main" val="92326605"/>
              </p:ext>
            </p:extLst>
          </p:nvPr>
        </p:nvGraphicFramePr>
        <p:xfrm>
          <a:off x="457200" y="1733605"/>
          <a:ext cx="8127999" cy="1920240"/>
        </p:xfrm>
        <a:graphic>
          <a:graphicData uri="http://schemas.openxmlformats.org/drawingml/2006/table">
            <a:tbl>
              <a:tblPr firstRow="1" bandRow="1">
                <a:tableStyleId>{F5AB1C69-6EDB-4FF4-983F-18BD219EF322}</a:tableStyleId>
              </a:tblPr>
              <a:tblGrid>
                <a:gridCol w="2709333">
                  <a:extLst>
                    <a:ext uri="{9D8B030D-6E8A-4147-A177-3AD203B41FA5}">
                      <a16:colId xmlns:a16="http://schemas.microsoft.com/office/drawing/2014/main" val="20000"/>
                    </a:ext>
                  </a:extLst>
                </a:gridCol>
                <a:gridCol w="2709333">
                  <a:extLst>
                    <a:ext uri="{9D8B030D-6E8A-4147-A177-3AD203B41FA5}">
                      <a16:colId xmlns:a16="http://schemas.microsoft.com/office/drawing/2014/main" val="20001"/>
                    </a:ext>
                  </a:extLst>
                </a:gridCol>
                <a:gridCol w="2709333">
                  <a:extLst>
                    <a:ext uri="{9D8B030D-6E8A-4147-A177-3AD203B41FA5}">
                      <a16:colId xmlns:a16="http://schemas.microsoft.com/office/drawing/2014/main" val="20002"/>
                    </a:ext>
                  </a:extLst>
                </a:gridCol>
              </a:tblGrid>
              <a:tr h="370840">
                <a:tc>
                  <a:txBody>
                    <a:bodyPr/>
                    <a:lstStyle/>
                    <a:p>
                      <a:pPr algn="ctr"/>
                      <a:r>
                        <a:rPr lang="en-US" dirty="0"/>
                        <a:t>Confusion Matrix</a:t>
                      </a:r>
                    </a:p>
                  </a:txBody>
                  <a:tcPr/>
                </a:tc>
                <a:tc>
                  <a:txBody>
                    <a:bodyPr/>
                    <a:lstStyle/>
                    <a:p>
                      <a:pPr algn="ctr"/>
                      <a:r>
                        <a:rPr lang="en-US" dirty="0"/>
                        <a:t>Predicted</a:t>
                      </a:r>
                      <a:r>
                        <a:rPr lang="en-US" baseline="0" dirty="0"/>
                        <a:t> Denied</a:t>
                      </a:r>
                    </a:p>
                    <a:p>
                      <a:pPr algn="ctr"/>
                      <a:r>
                        <a:rPr lang="en-US" baseline="0" dirty="0"/>
                        <a:t>(Positive – Label: 1)</a:t>
                      </a:r>
                      <a:endParaRPr lang="en-US" dirty="0"/>
                    </a:p>
                  </a:txBody>
                  <a:tcPr/>
                </a:tc>
                <a:tc>
                  <a:txBody>
                    <a:bodyPr/>
                    <a:lstStyle/>
                    <a:p>
                      <a:pPr algn="ctr"/>
                      <a:r>
                        <a:rPr lang="en-US"/>
                        <a:t>Predicted</a:t>
                      </a:r>
                      <a:r>
                        <a:rPr lang="en-US" baseline="0"/>
                        <a:t> Accepted</a:t>
                      </a:r>
                      <a:endParaRPr lang="en-US" baseline="0" dirty="0"/>
                    </a:p>
                    <a:p>
                      <a:pPr algn="ctr"/>
                      <a:r>
                        <a:rPr lang="en-US" baseline="0" dirty="0"/>
                        <a:t>(Negative – Label: 0)</a:t>
                      </a:r>
                      <a:endParaRPr lang="en-US" dirty="0"/>
                    </a:p>
                  </a:txBody>
                  <a:tcPr/>
                </a:tc>
                <a:extLst>
                  <a:ext uri="{0D108BD9-81ED-4DB2-BD59-A6C34878D82A}">
                    <a16:rowId xmlns:a16="http://schemas.microsoft.com/office/drawing/2014/main" val="10000"/>
                  </a:ext>
                </a:extLst>
              </a:tr>
              <a:tr h="370840">
                <a:tc>
                  <a:txBody>
                    <a:bodyPr/>
                    <a:lstStyle/>
                    <a:p>
                      <a:pPr algn="ctr"/>
                      <a:r>
                        <a:rPr lang="en-US" dirty="0"/>
                        <a:t>Actual Denied</a:t>
                      </a:r>
                    </a:p>
                    <a:p>
                      <a:pPr algn="ctr"/>
                      <a:r>
                        <a:rPr lang="en-US" dirty="0"/>
                        <a:t>(Positive - Label</a:t>
                      </a:r>
                      <a:r>
                        <a:rPr lang="en-US" baseline="0" dirty="0"/>
                        <a:t>: 1)</a:t>
                      </a:r>
                      <a:endParaRPr lang="en-US" dirty="0"/>
                    </a:p>
                  </a:txBody>
                  <a:tcPr/>
                </a:tc>
                <a:tc>
                  <a:txBody>
                    <a:bodyPr/>
                    <a:lstStyle/>
                    <a:p>
                      <a:pPr algn="ctr"/>
                      <a:r>
                        <a:rPr lang="en-US" dirty="0"/>
                        <a:t>TP</a:t>
                      </a:r>
                    </a:p>
                  </a:txBody>
                  <a:tcPr/>
                </a:tc>
                <a:tc>
                  <a:txBody>
                    <a:bodyPr/>
                    <a:lstStyle/>
                    <a:p>
                      <a:pPr algn="ctr"/>
                      <a:r>
                        <a:rPr lang="en-US" dirty="0">
                          <a:solidFill>
                            <a:srgbClr val="C00000"/>
                          </a:solidFill>
                        </a:rPr>
                        <a:t>FN</a:t>
                      </a:r>
                    </a:p>
                  </a:txBody>
                  <a:tcPr/>
                </a:tc>
                <a:extLst>
                  <a:ext uri="{0D108BD9-81ED-4DB2-BD59-A6C34878D82A}">
                    <a16:rowId xmlns:a16="http://schemas.microsoft.com/office/drawing/2014/main" val="10001"/>
                  </a:ext>
                </a:extLst>
              </a:tr>
              <a:tr h="370840">
                <a:tc>
                  <a:txBody>
                    <a:bodyPr/>
                    <a:lstStyle/>
                    <a:p>
                      <a:pPr algn="ctr"/>
                      <a:r>
                        <a:rPr lang="en-US" dirty="0"/>
                        <a:t>Actual Accepted</a:t>
                      </a:r>
                    </a:p>
                    <a:p>
                      <a:pPr algn="ctr"/>
                      <a:r>
                        <a:rPr lang="en-US" dirty="0"/>
                        <a:t>(Positive - Label</a:t>
                      </a:r>
                      <a:r>
                        <a:rPr lang="en-US" baseline="0" dirty="0"/>
                        <a:t>: 0)</a:t>
                      </a:r>
                      <a:endParaRPr lang="en-US" dirty="0"/>
                    </a:p>
                  </a:txBody>
                  <a:tcPr/>
                </a:tc>
                <a:tc>
                  <a:txBody>
                    <a:bodyPr/>
                    <a:lstStyle/>
                    <a:p>
                      <a:pPr algn="ctr"/>
                      <a:r>
                        <a:rPr lang="en-US" dirty="0">
                          <a:solidFill>
                            <a:srgbClr val="C00000"/>
                          </a:solidFill>
                        </a:rPr>
                        <a:t>FP</a:t>
                      </a:r>
                    </a:p>
                  </a:txBody>
                  <a:tcPr/>
                </a:tc>
                <a:tc>
                  <a:txBody>
                    <a:bodyPr/>
                    <a:lstStyle/>
                    <a:p>
                      <a:pPr algn="ctr"/>
                      <a:r>
                        <a:rPr lang="en-US" dirty="0"/>
                        <a:t>TN</a:t>
                      </a:r>
                    </a:p>
                  </a:txBody>
                  <a:tcPr/>
                </a:tc>
                <a:extLst>
                  <a:ext uri="{0D108BD9-81ED-4DB2-BD59-A6C34878D82A}">
                    <a16:rowId xmlns:a16="http://schemas.microsoft.com/office/drawing/2014/main" val="10002"/>
                  </a:ext>
                </a:extLst>
              </a:tr>
            </a:tbl>
          </a:graphicData>
        </a:graphic>
      </p:graphicFrame>
      <p:sp>
        <p:nvSpPr>
          <p:cNvPr id="7" name="TextBox 6"/>
          <p:cNvSpPr txBox="1"/>
          <p:nvPr/>
        </p:nvSpPr>
        <p:spPr>
          <a:xfrm>
            <a:off x="609600" y="3849162"/>
            <a:ext cx="8382000" cy="2031325"/>
          </a:xfrm>
          <a:prstGeom prst="rect">
            <a:avLst/>
          </a:prstGeom>
          <a:noFill/>
        </p:spPr>
        <p:txBody>
          <a:bodyPr wrap="square" rtlCol="0">
            <a:spAutoFit/>
          </a:bodyPr>
          <a:lstStyle/>
          <a:p>
            <a:r>
              <a:rPr lang="en-US" dirty="0"/>
              <a:t>Recall on 1 (denied) of 0.8 implies that there is 20% chance that a claim actually denied may be predicted as accepted</a:t>
            </a:r>
          </a:p>
          <a:p>
            <a:endParaRPr lang="en-US" dirty="0"/>
          </a:p>
          <a:p>
            <a:r>
              <a:rPr lang="en-US" dirty="0"/>
              <a:t>Precision on 1(denied) of 0.8 implies that there is 20% chance that a claim actually accepted may be predicted as denied.</a:t>
            </a:r>
          </a:p>
          <a:p>
            <a:endParaRPr lang="en-US" dirty="0"/>
          </a:p>
          <a:p>
            <a:r>
              <a:rPr lang="en-US" dirty="0"/>
              <a:t>So we chose F1 as the evaluation metrics</a:t>
            </a:r>
          </a:p>
        </p:txBody>
      </p:sp>
      <p:pic>
        <p:nvPicPr>
          <p:cNvPr id="8" name="image10.png" descr="https://qphs.fs.quoracdn.net/main-qimg-765c8cffb8809eb13dff9d3291b7aecf"/>
          <p:cNvPicPr/>
          <p:nvPr/>
        </p:nvPicPr>
        <p:blipFill>
          <a:blip r:embed="rId2"/>
          <a:srcRect/>
          <a:stretch>
            <a:fillRect/>
          </a:stretch>
        </p:blipFill>
        <p:spPr>
          <a:xfrm>
            <a:off x="9003891" y="1577303"/>
            <a:ext cx="3188110" cy="2076542"/>
          </a:xfrm>
          <a:prstGeom prst="rect">
            <a:avLst/>
          </a:prstGeom>
          <a:ln/>
        </p:spPr>
      </p:pic>
      <p:sp>
        <p:nvSpPr>
          <p:cNvPr id="9" name="TextBox 8"/>
          <p:cNvSpPr txBox="1"/>
          <p:nvPr/>
        </p:nvSpPr>
        <p:spPr>
          <a:xfrm>
            <a:off x="9188245" y="3832707"/>
            <a:ext cx="2819401" cy="2308324"/>
          </a:xfrm>
          <a:prstGeom prst="rect">
            <a:avLst/>
          </a:prstGeom>
          <a:noFill/>
        </p:spPr>
        <p:txBody>
          <a:bodyPr wrap="square" rtlCol="0">
            <a:spAutoFit/>
          </a:bodyPr>
          <a:lstStyle/>
          <a:p>
            <a:r>
              <a:rPr lang="en-US" dirty="0"/>
              <a:t>We also calculated Equal Error Rate as one of the metric</a:t>
            </a:r>
          </a:p>
          <a:p>
            <a:endParaRPr lang="en-US" dirty="0"/>
          </a:p>
          <a:p>
            <a:r>
              <a:rPr lang="en-US" dirty="0"/>
              <a:t>The idea of ROC EER is the intersection point between a straight line joining (1,0) and (0,1) and the roc Curve.</a:t>
            </a:r>
          </a:p>
        </p:txBody>
      </p:sp>
    </p:spTree>
    <p:extLst>
      <p:ext uri="{BB962C8B-B14F-4D97-AF65-F5344CB8AC3E}">
        <p14:creationId xmlns:p14="http://schemas.microsoft.com/office/powerpoint/2010/main" val="38629169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F1 Scores</a:t>
            </a:r>
          </a:p>
        </p:txBody>
      </p:sp>
      <p:pic>
        <p:nvPicPr>
          <p:cNvPr id="6" name="Picture 5"/>
          <p:cNvPicPr>
            <a:picLocks noChangeAspect="1"/>
          </p:cNvPicPr>
          <p:nvPr/>
        </p:nvPicPr>
        <p:blipFill>
          <a:blip r:embed="rId2"/>
          <a:stretch>
            <a:fillRect/>
          </a:stretch>
        </p:blipFill>
        <p:spPr>
          <a:xfrm>
            <a:off x="304800" y="1295400"/>
            <a:ext cx="8036904" cy="3581400"/>
          </a:xfrm>
          <a:prstGeom prst="rect">
            <a:avLst/>
          </a:prstGeom>
        </p:spPr>
      </p:pic>
      <p:pic>
        <p:nvPicPr>
          <p:cNvPr id="7" name="Picture 6"/>
          <p:cNvPicPr/>
          <p:nvPr/>
        </p:nvPicPr>
        <p:blipFill>
          <a:blip r:embed="rId3">
            <a:extLst>
              <a:ext uri="{28A0092B-C50C-407E-A947-70E740481C1C}">
                <a14:useLocalDpi xmlns:a14="http://schemas.microsoft.com/office/drawing/2010/main" val="0"/>
              </a:ext>
            </a:extLst>
          </a:blip>
          <a:srcRect/>
          <a:stretch>
            <a:fillRect/>
          </a:stretch>
        </p:blipFill>
        <p:spPr bwMode="auto">
          <a:xfrm>
            <a:off x="7010400" y="3319462"/>
            <a:ext cx="4774565" cy="3114675"/>
          </a:xfrm>
          <a:prstGeom prst="rect">
            <a:avLst/>
          </a:prstGeom>
          <a:noFill/>
        </p:spPr>
      </p:pic>
    </p:spTree>
    <p:extLst>
      <p:ext uri="{BB962C8B-B14F-4D97-AF65-F5344CB8AC3E}">
        <p14:creationId xmlns:p14="http://schemas.microsoft.com/office/powerpoint/2010/main" val="25631024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Interpretation</a:t>
            </a:r>
          </a:p>
        </p:txBody>
      </p:sp>
      <p:sp>
        <p:nvSpPr>
          <p:cNvPr id="3" name="Text Placeholder 2"/>
          <p:cNvSpPr>
            <a:spLocks noGrp="1"/>
          </p:cNvSpPr>
          <p:nvPr>
            <p:ph type="body" sz="quarter" idx="13"/>
          </p:nvPr>
        </p:nvSpPr>
        <p:spPr>
          <a:xfrm>
            <a:off x="857739" y="1600201"/>
            <a:ext cx="10160000" cy="3276599"/>
          </a:xfrm>
        </p:spPr>
        <p:txBody>
          <a:bodyPr>
            <a:noAutofit/>
          </a:bodyPr>
          <a:lstStyle/>
          <a:p>
            <a:pPr algn="just">
              <a:spcBef>
                <a:spcPts val="0"/>
              </a:spcBef>
            </a:pPr>
            <a:r>
              <a:rPr lang="en-US" sz="2000" dirty="0">
                <a:latin typeface="Times New Roman" panose="02020603050405020304" pitchFamily="18" charset="0"/>
                <a:ea typeface="Times New Roman" panose="02020603050405020304" pitchFamily="18" charset="0"/>
              </a:rPr>
              <a:t>The above assessment helps us conclude that leveraging the probability scores for the Claim Numbers that have been predicted as Denied the institution can strengthen the controls on the documentation and validate the Diagnosis procedures used for a particular claim and make corrections so that they can reduce the number of claim that will be denied even before submitting to the insurance providers.</a:t>
            </a:r>
          </a:p>
          <a:p>
            <a:pPr algn="just">
              <a:spcBef>
                <a:spcPts val="0"/>
              </a:spcBef>
            </a:pPr>
            <a:endParaRPr lang="en-US" sz="2000" dirty="0">
              <a:latin typeface="Times New Roman" panose="02020603050405020304" pitchFamily="18" charset="0"/>
              <a:ea typeface="Times New Roman" panose="02020603050405020304" pitchFamily="18" charset="0"/>
            </a:endParaRPr>
          </a:p>
          <a:p>
            <a:pPr algn="just"/>
            <a:r>
              <a:rPr lang="en-US" sz="2000" dirty="0">
                <a:latin typeface="Times New Roman" panose="02020603050405020304" pitchFamily="18" charset="0"/>
                <a:ea typeface="Times New Roman" panose="02020603050405020304" pitchFamily="18" charset="0"/>
              </a:rPr>
              <a:t>This should results in significant saving from a revenue standpoint and also amplify the customer satisfaction scores for patients treated in their hospitals. Overall an early warning on the status of claims can help reduce losses and help improve the repute of the organization and achieve the target objective the business desired.</a:t>
            </a:r>
          </a:p>
          <a:p>
            <a:pPr marL="0" indent="0" algn="just">
              <a:buNone/>
            </a:pPr>
            <a:br>
              <a:rPr lang="en-US" sz="2000" dirty="0">
                <a:latin typeface="Times New Roman" panose="02020603050405020304" pitchFamily="18" charset="0"/>
                <a:ea typeface="Times New Roman" panose="02020603050405020304" pitchFamily="18" charset="0"/>
              </a:rPr>
            </a:br>
            <a:endParaRPr lang="en-US" sz="2000" dirty="0"/>
          </a:p>
        </p:txBody>
      </p:sp>
      <p:sp>
        <p:nvSpPr>
          <p:cNvPr id="4" name="Text Placeholder 3"/>
          <p:cNvSpPr>
            <a:spLocks noGrp="1"/>
          </p:cNvSpPr>
          <p:nvPr>
            <p:ph type="body" sz="quarter" idx="14"/>
          </p:nvPr>
        </p:nvSpPr>
        <p:spPr/>
        <p:txBody>
          <a:bodyPr/>
          <a:lstStyle/>
          <a:p>
            <a:r>
              <a:rPr lang="en-US" dirty="0"/>
              <a:t>Business Implication</a:t>
            </a:r>
          </a:p>
        </p:txBody>
      </p:sp>
    </p:spTree>
    <p:extLst>
      <p:ext uri="{BB962C8B-B14F-4D97-AF65-F5344CB8AC3E}">
        <p14:creationId xmlns:p14="http://schemas.microsoft.com/office/powerpoint/2010/main" val="36057426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Conclusions / Recommendations</a:t>
            </a:r>
          </a:p>
        </p:txBody>
      </p:sp>
      <p:sp>
        <p:nvSpPr>
          <p:cNvPr id="3" name="Text Placeholder 2"/>
          <p:cNvSpPr>
            <a:spLocks noGrp="1"/>
          </p:cNvSpPr>
          <p:nvPr>
            <p:ph type="body" sz="quarter" idx="13"/>
          </p:nvPr>
        </p:nvSpPr>
        <p:spPr>
          <a:xfrm>
            <a:off x="381000" y="1219200"/>
            <a:ext cx="11353800" cy="4724399"/>
          </a:xfrm>
        </p:spPr>
        <p:txBody>
          <a:bodyPr>
            <a:normAutofit/>
          </a:bodyPr>
          <a:lstStyle/>
          <a:p>
            <a:pPr algn="just"/>
            <a:r>
              <a:rPr lang="en-US" sz="2200" dirty="0">
                <a:latin typeface="Times New Roman" panose="02020603050405020304" pitchFamily="18" charset="0"/>
                <a:ea typeface="Times New Roman" panose="02020603050405020304" pitchFamily="18" charset="0"/>
              </a:rPr>
              <a:t>The project was successfully able to identify the machine learning model to classify the health claims appropriately as Accepted or Denied. </a:t>
            </a:r>
          </a:p>
          <a:p>
            <a:pPr algn="just"/>
            <a:r>
              <a:rPr lang="en-US" sz="2200" dirty="0">
                <a:latin typeface="Times New Roman" panose="02020603050405020304" pitchFamily="18" charset="0"/>
                <a:ea typeface="Times New Roman" panose="02020603050405020304" pitchFamily="18" charset="0"/>
              </a:rPr>
              <a:t>The F1 metric was chosen to select the final best model since it has ability to maximize both precision and recall. Our objective here is to minimize both False Negative and False Positive predictions while maximizing true predictions. </a:t>
            </a:r>
          </a:p>
          <a:p>
            <a:pPr algn="just"/>
            <a:r>
              <a:rPr lang="en-US" sz="2200" dirty="0">
                <a:latin typeface="Times New Roman" panose="02020603050405020304" pitchFamily="18" charset="0"/>
                <a:ea typeface="Times New Roman" panose="02020603050405020304" pitchFamily="18" charset="0"/>
              </a:rPr>
              <a:t>Equal Error Rate is a metrics that has been explored and aligns more or less to F1 trends. So we stick with F1 Score for final model evaluation. </a:t>
            </a:r>
          </a:p>
          <a:p>
            <a:pPr algn="just"/>
            <a:r>
              <a:rPr lang="en-US" sz="2200" dirty="0">
                <a:latin typeface="Times New Roman" panose="02020603050405020304" pitchFamily="18" charset="0"/>
                <a:ea typeface="Times New Roman" panose="02020603050405020304" pitchFamily="18" charset="0"/>
              </a:rPr>
              <a:t>The Catboost algorithm looks to be one of the better methods of the all the chosen evaluation models for this kind of dataset and problem.</a:t>
            </a:r>
          </a:p>
          <a:p>
            <a:pPr algn="just">
              <a:spcBef>
                <a:spcPts val="0"/>
              </a:spcBef>
            </a:pPr>
            <a:r>
              <a:rPr lang="en-US" sz="2200" dirty="0">
                <a:latin typeface="Times New Roman" panose="02020603050405020304" pitchFamily="18" charset="0"/>
                <a:ea typeface="Times New Roman" panose="02020603050405020304" pitchFamily="18" charset="0"/>
              </a:rPr>
              <a:t>Based on the selected model the output below depicts the predicted value as well as the confidence scores for each of the claims. The output has huge potential to both Payers and Providers in identifying potential denials before fact and take actions to avoid costly administrative impact or denied claims. </a:t>
            </a:r>
          </a:p>
          <a:p>
            <a:pPr algn="just">
              <a:spcBef>
                <a:spcPts val="0"/>
              </a:spcBef>
            </a:pPr>
            <a:r>
              <a:rPr lang="en-US" sz="2200" dirty="0">
                <a:latin typeface="Times New Roman" panose="02020603050405020304" pitchFamily="18" charset="0"/>
                <a:ea typeface="Times New Roman" panose="02020603050405020304" pitchFamily="18" charset="0"/>
              </a:rPr>
              <a:t>This study also brings forward the potential that H2O library brings for solving such problems.</a:t>
            </a:r>
          </a:p>
          <a:p>
            <a:pPr algn="just">
              <a:spcBef>
                <a:spcPts val="0"/>
              </a:spcBef>
            </a:pPr>
            <a:endParaRPr lang="en-US" sz="2200" dirty="0">
              <a:latin typeface="Times New Roman" panose="02020603050405020304" pitchFamily="18" charset="0"/>
              <a:ea typeface="Times New Roman" panose="02020603050405020304" pitchFamily="18" charset="0"/>
            </a:endParaRPr>
          </a:p>
          <a:p>
            <a:pPr algn="just"/>
            <a:endParaRPr lang="en-US" sz="2200" dirty="0"/>
          </a:p>
        </p:txBody>
      </p:sp>
    </p:spTree>
    <p:extLst>
      <p:ext uri="{BB962C8B-B14F-4D97-AF65-F5344CB8AC3E}">
        <p14:creationId xmlns:p14="http://schemas.microsoft.com/office/powerpoint/2010/main" val="5620206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Acknowledgements</a:t>
            </a:r>
          </a:p>
        </p:txBody>
      </p:sp>
      <p:sp>
        <p:nvSpPr>
          <p:cNvPr id="3" name="Text Placeholder 2"/>
          <p:cNvSpPr>
            <a:spLocks noGrp="1"/>
          </p:cNvSpPr>
          <p:nvPr>
            <p:ph type="body" sz="quarter" idx="13"/>
          </p:nvPr>
        </p:nvSpPr>
        <p:spPr>
          <a:xfrm>
            <a:off x="990600" y="2895600"/>
            <a:ext cx="10160000" cy="2728913"/>
          </a:xfrm>
        </p:spPr>
        <p:txBody>
          <a:bodyPr/>
          <a:lstStyle/>
          <a:p>
            <a:r>
              <a:rPr lang="en-US" b="1" dirty="0">
                <a:solidFill>
                  <a:srgbClr val="211D70"/>
                </a:solidFill>
                <a:latin typeface="&amp;quot"/>
              </a:rPr>
              <a:t>Lead Instructor Name:</a:t>
            </a:r>
            <a:r>
              <a:rPr lang="en-US" dirty="0">
                <a:solidFill>
                  <a:srgbClr val="211D70"/>
                </a:solidFill>
                <a:latin typeface="&amp;quot"/>
              </a:rPr>
              <a:t> Prof. Gautam Gangopadhyay</a:t>
            </a:r>
          </a:p>
          <a:p>
            <a:r>
              <a:rPr lang="en-US" b="1" dirty="0">
                <a:solidFill>
                  <a:srgbClr val="211D70"/>
                </a:solidFill>
                <a:latin typeface="&amp;quot"/>
              </a:rPr>
              <a:t>Lead Faculty:</a:t>
            </a:r>
            <a:r>
              <a:rPr lang="en-US" dirty="0">
                <a:solidFill>
                  <a:srgbClr val="211D70"/>
                </a:solidFill>
                <a:latin typeface="&amp;quot"/>
              </a:rPr>
              <a:t> Prof. Kamlesh Tiwari</a:t>
            </a:r>
          </a:p>
          <a:p>
            <a:r>
              <a:rPr lang="en-US" b="1" dirty="0">
                <a:solidFill>
                  <a:srgbClr val="211D70"/>
                </a:solidFill>
                <a:latin typeface="&amp;quot"/>
              </a:rPr>
              <a:t>Faculty:</a:t>
            </a:r>
            <a:r>
              <a:rPr lang="en-US" dirty="0">
                <a:solidFill>
                  <a:srgbClr val="211D70"/>
                </a:solidFill>
                <a:latin typeface="&amp;quot"/>
              </a:rPr>
              <a:t> Prof. Raja Vadhana P</a:t>
            </a:r>
          </a:p>
          <a:p>
            <a:r>
              <a:rPr lang="en-US" b="1" dirty="0">
                <a:solidFill>
                  <a:srgbClr val="211D70"/>
                </a:solidFill>
                <a:latin typeface="&amp;quot"/>
              </a:rPr>
              <a:t>Teaching Assistant Name:</a:t>
            </a:r>
            <a:r>
              <a:rPr lang="en-US" dirty="0">
                <a:solidFill>
                  <a:srgbClr val="211D70"/>
                </a:solidFill>
                <a:latin typeface="&amp;quot"/>
              </a:rPr>
              <a:t> Kartheek </a:t>
            </a:r>
            <a:r>
              <a:rPr lang="en-US" dirty="0" err="1">
                <a:solidFill>
                  <a:srgbClr val="211D70"/>
                </a:solidFill>
                <a:latin typeface="&amp;quot"/>
              </a:rPr>
              <a:t>Akella</a:t>
            </a:r>
            <a:endParaRPr lang="en-US" dirty="0">
              <a:solidFill>
                <a:srgbClr val="211D70"/>
              </a:solidFill>
              <a:latin typeface="&amp;quot"/>
            </a:endParaRPr>
          </a:p>
        </p:txBody>
      </p:sp>
      <p:sp>
        <p:nvSpPr>
          <p:cNvPr id="4" name="Text Placeholder 3"/>
          <p:cNvSpPr>
            <a:spLocks noGrp="1"/>
          </p:cNvSpPr>
          <p:nvPr>
            <p:ph type="body" sz="quarter" idx="14"/>
          </p:nvPr>
        </p:nvSpPr>
        <p:spPr>
          <a:xfrm>
            <a:off x="472122" y="2057401"/>
            <a:ext cx="11196956" cy="395287"/>
          </a:xfrm>
        </p:spPr>
        <p:txBody>
          <a:bodyPr/>
          <a:lstStyle/>
          <a:p>
            <a:r>
              <a:rPr lang="en-US" dirty="0"/>
              <a:t>Thanking our Mentor, Faculty and TA for their Guidance and Help</a:t>
            </a:r>
          </a:p>
        </p:txBody>
      </p:sp>
      <p:sp>
        <p:nvSpPr>
          <p:cNvPr id="5" name="Rectangle 4"/>
          <p:cNvSpPr/>
          <p:nvPr/>
        </p:nvSpPr>
        <p:spPr>
          <a:xfrm>
            <a:off x="279400" y="2746956"/>
            <a:ext cx="11582400" cy="1748844"/>
          </a:xfrm>
          <a:prstGeom prst="rect">
            <a:avLst/>
          </a:prstGeom>
          <a:noFill/>
          <a:ln w="28575">
            <a:solidFill>
              <a:srgbClr val="FF0000"/>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5506396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Conclusions / Recommendations</a:t>
            </a:r>
          </a:p>
        </p:txBody>
      </p:sp>
      <p:sp>
        <p:nvSpPr>
          <p:cNvPr id="4" name="Text Placeholder 3"/>
          <p:cNvSpPr>
            <a:spLocks noGrp="1"/>
          </p:cNvSpPr>
          <p:nvPr>
            <p:ph type="body" sz="quarter" idx="14"/>
          </p:nvPr>
        </p:nvSpPr>
        <p:spPr/>
        <p:txBody>
          <a:bodyPr/>
          <a:lstStyle/>
          <a:p>
            <a:r>
              <a:rPr lang="en-US" dirty="0"/>
              <a:t>Sample Report</a:t>
            </a:r>
          </a:p>
        </p:txBody>
      </p:sp>
      <p:pic>
        <p:nvPicPr>
          <p:cNvPr id="5" name="Picture 4"/>
          <p:cNvPicPr/>
          <p:nvPr/>
        </p:nvPicPr>
        <p:blipFill>
          <a:blip r:embed="rId2">
            <a:extLst>
              <a:ext uri="{28A0092B-C50C-407E-A947-70E740481C1C}">
                <a14:useLocalDpi xmlns:a14="http://schemas.microsoft.com/office/drawing/2010/main" val="0"/>
              </a:ext>
            </a:extLst>
          </a:blip>
          <a:srcRect/>
          <a:stretch>
            <a:fillRect/>
          </a:stretch>
        </p:blipFill>
        <p:spPr bwMode="auto">
          <a:xfrm>
            <a:off x="339078" y="1756356"/>
            <a:ext cx="9643121" cy="4949244"/>
          </a:xfrm>
          <a:prstGeom prst="rect">
            <a:avLst/>
          </a:prstGeom>
          <a:noFill/>
          <a:ln>
            <a:noFill/>
          </a:ln>
        </p:spPr>
      </p:pic>
    </p:spTree>
    <p:extLst>
      <p:ext uri="{BB962C8B-B14F-4D97-AF65-F5344CB8AC3E}">
        <p14:creationId xmlns:p14="http://schemas.microsoft.com/office/powerpoint/2010/main" val="24732560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Future Work &amp; Extension or Scope of improvements</a:t>
            </a:r>
          </a:p>
        </p:txBody>
      </p:sp>
      <p:sp>
        <p:nvSpPr>
          <p:cNvPr id="3" name="Text Placeholder 2"/>
          <p:cNvSpPr>
            <a:spLocks noGrp="1"/>
          </p:cNvSpPr>
          <p:nvPr>
            <p:ph type="body" sz="quarter" idx="13"/>
          </p:nvPr>
        </p:nvSpPr>
        <p:spPr>
          <a:xfrm>
            <a:off x="533400" y="1219200"/>
            <a:ext cx="10896600" cy="5410199"/>
          </a:xfrm>
        </p:spPr>
        <p:txBody>
          <a:bodyPr>
            <a:normAutofit fontScale="92500" lnSpcReduction="10000"/>
          </a:bodyPr>
          <a:lstStyle/>
          <a:p>
            <a:pPr marL="0" marR="0" indent="0" algn="just">
              <a:spcBef>
                <a:spcPts val="0"/>
              </a:spcBef>
              <a:spcAft>
                <a:spcPts val="0"/>
              </a:spcAft>
              <a:buNone/>
            </a:pPr>
            <a:r>
              <a:rPr lang="en-US" dirty="0">
                <a:latin typeface="Times New Roman" panose="02020603050405020304" pitchFamily="18" charset="0"/>
                <a:ea typeface="Times New Roman" panose="02020603050405020304" pitchFamily="18" charset="0"/>
              </a:rPr>
              <a:t>The claim denial code field has lot of information which can help our model predict why a claim could be denied or rejected. Future study and analysis could include enriching our Label field with this information and do a multi-class learning and prediction. This can enable proactive adjustments to claims so that they get accepted in first iteration itself. When a potentially problematic claim is flagged, AI can conduct an analysis across various subcategories (indicated in denial reason code field) to identify the root cause. </a:t>
            </a:r>
          </a:p>
          <a:p>
            <a:pPr marL="0" marR="0" indent="0" algn="just">
              <a:spcBef>
                <a:spcPts val="0"/>
              </a:spcBef>
              <a:spcAft>
                <a:spcPts val="0"/>
              </a:spcAft>
              <a:buNone/>
            </a:pPr>
            <a:r>
              <a:rPr lang="en-US" dirty="0">
                <a:latin typeface="Times New Roman" panose="02020603050405020304" pitchFamily="18" charset="0"/>
                <a:ea typeface="Times New Roman" panose="02020603050405020304" pitchFamily="18" charset="0"/>
              </a:rPr>
              <a:t> </a:t>
            </a:r>
          </a:p>
          <a:p>
            <a:pPr marL="0" marR="0" indent="0" algn="just">
              <a:spcBef>
                <a:spcPts val="0"/>
              </a:spcBef>
              <a:spcAft>
                <a:spcPts val="0"/>
              </a:spcAft>
              <a:buNone/>
            </a:pPr>
            <a:r>
              <a:rPr lang="en-US" dirty="0">
                <a:latin typeface="Times New Roman" panose="02020603050405020304" pitchFamily="18" charset="0"/>
                <a:ea typeface="Times New Roman" panose="02020603050405020304" pitchFamily="18" charset="0"/>
              </a:rPr>
              <a:t>Class imbalance is one big characteristic of this dataset. We can explore more different methods than just SMOTE/ROS/RUS to obtain better results. </a:t>
            </a:r>
          </a:p>
          <a:p>
            <a:pPr marL="0" marR="0" indent="0" algn="just">
              <a:spcBef>
                <a:spcPts val="0"/>
              </a:spcBef>
              <a:spcAft>
                <a:spcPts val="0"/>
              </a:spcAft>
              <a:buNone/>
            </a:pPr>
            <a:endParaRPr lang="en-US" dirty="0">
              <a:latin typeface="Times New Roman" panose="02020603050405020304" pitchFamily="18" charset="0"/>
              <a:ea typeface="Times New Roman" panose="02020603050405020304" pitchFamily="18" charset="0"/>
            </a:endParaRPr>
          </a:p>
          <a:p>
            <a:pPr marL="0" marR="0" indent="0" algn="just">
              <a:spcBef>
                <a:spcPts val="0"/>
              </a:spcBef>
              <a:spcAft>
                <a:spcPts val="0"/>
              </a:spcAft>
              <a:buNone/>
            </a:pPr>
            <a:r>
              <a:rPr lang="en-US" dirty="0">
                <a:latin typeface="Times New Roman" panose="02020603050405020304" pitchFamily="18" charset="0"/>
                <a:ea typeface="Times New Roman" panose="02020603050405020304" pitchFamily="18" charset="0"/>
              </a:rPr>
              <a:t>We can look to carry out PCA analysis if time permits.</a:t>
            </a:r>
          </a:p>
          <a:p>
            <a:pPr marL="0" marR="0" indent="0" algn="just">
              <a:spcBef>
                <a:spcPts val="0"/>
              </a:spcBef>
              <a:spcAft>
                <a:spcPts val="0"/>
              </a:spcAft>
              <a:buNone/>
            </a:pPr>
            <a:endParaRPr lang="en-US" dirty="0">
              <a:latin typeface="Times New Roman" panose="02020603050405020304" pitchFamily="18" charset="0"/>
              <a:ea typeface="Times New Roman" panose="02020603050405020304" pitchFamily="18" charset="0"/>
            </a:endParaRPr>
          </a:p>
          <a:p>
            <a:pPr marL="0" marR="0" indent="0" algn="just">
              <a:spcBef>
                <a:spcPts val="0"/>
              </a:spcBef>
              <a:spcAft>
                <a:spcPts val="0"/>
              </a:spcAft>
              <a:buNone/>
            </a:pPr>
            <a:r>
              <a:rPr lang="en-US" dirty="0">
                <a:latin typeface="Times New Roman" panose="02020603050405020304" pitchFamily="18" charset="0"/>
                <a:ea typeface="Times New Roman" panose="02020603050405020304" pitchFamily="18" charset="0"/>
              </a:rPr>
              <a:t>A more detailed hyper parameter tuning may be needed for more robust models. </a:t>
            </a:r>
          </a:p>
          <a:p>
            <a:pPr marL="0" marR="0" indent="0" algn="just">
              <a:spcBef>
                <a:spcPts val="0"/>
              </a:spcBef>
              <a:spcAft>
                <a:spcPts val="0"/>
              </a:spcAft>
              <a:buNone/>
            </a:pPr>
            <a:endParaRPr lang="en-US" dirty="0">
              <a:latin typeface="Times New Roman" panose="02020603050405020304" pitchFamily="18" charset="0"/>
              <a:ea typeface="Times New Roman" panose="02020603050405020304" pitchFamily="18" charset="0"/>
            </a:endParaRPr>
          </a:p>
          <a:p>
            <a:pPr marL="0" marR="0" indent="0" algn="just">
              <a:spcBef>
                <a:spcPts val="0"/>
              </a:spcBef>
              <a:spcAft>
                <a:spcPts val="0"/>
              </a:spcAft>
              <a:buNone/>
            </a:pPr>
            <a:r>
              <a:rPr lang="en-US" dirty="0">
                <a:latin typeface="Times New Roman" panose="02020603050405020304" pitchFamily="18" charset="0"/>
                <a:ea typeface="Times New Roman" panose="02020603050405020304" pitchFamily="18" charset="0"/>
              </a:rPr>
              <a:t>We should also try to do binning for numerical columns as well(at-least for </a:t>
            </a:r>
            <a:r>
              <a:rPr lang="en-US" dirty="0" err="1">
                <a:latin typeface="Times New Roman" panose="02020603050405020304" pitchFamily="18" charset="0"/>
                <a:ea typeface="Times New Roman" panose="02020603050405020304" pitchFamily="18" charset="0"/>
              </a:rPr>
              <a:t>claim.charge.amount</a:t>
            </a:r>
            <a:r>
              <a:rPr lang="en-US" dirty="0">
                <a:latin typeface="Times New Roman" panose="02020603050405020304" pitchFamily="18" charset="0"/>
                <a:ea typeface="Times New Roman" panose="02020603050405020304" pitchFamily="18" charset="0"/>
              </a:rPr>
              <a:t>, as this a 5th important feature) at check impact on model performance. </a:t>
            </a:r>
          </a:p>
          <a:p>
            <a:pPr marL="0" marR="0" indent="0" algn="just">
              <a:spcBef>
                <a:spcPts val="0"/>
              </a:spcBef>
              <a:spcAft>
                <a:spcPts val="0"/>
              </a:spcAft>
              <a:buNone/>
            </a:pPr>
            <a:endParaRPr lang="en-US" dirty="0">
              <a:latin typeface="Times New Roman" panose="02020603050405020304" pitchFamily="18" charset="0"/>
              <a:ea typeface="Times New Roman" panose="02020603050405020304" pitchFamily="18" charset="0"/>
            </a:endParaRPr>
          </a:p>
          <a:p>
            <a:pPr marL="0" indent="0" algn="just">
              <a:spcBef>
                <a:spcPts val="0"/>
              </a:spcBef>
              <a:buNone/>
            </a:pPr>
            <a:r>
              <a:rPr lang="en-US" dirty="0">
                <a:latin typeface="Times New Roman" panose="02020603050405020304" pitchFamily="18" charset="0"/>
                <a:ea typeface="Times New Roman" panose="02020603050405020304" pitchFamily="18" charset="0"/>
              </a:rPr>
              <a:t>From Machine Learning perspective, every three months we should retrain / revalidate models on new historical data. </a:t>
            </a:r>
          </a:p>
          <a:p>
            <a:pPr marL="0" marR="0" indent="0" algn="just">
              <a:spcBef>
                <a:spcPts val="0"/>
              </a:spcBef>
              <a:spcAft>
                <a:spcPts val="0"/>
              </a:spcAft>
              <a:buNone/>
            </a:pPr>
            <a:endParaRPr lang="en-US" dirty="0">
              <a:latin typeface="Times New Roman" panose="02020603050405020304" pitchFamily="18" charset="0"/>
              <a:ea typeface="Times New Roman" panose="02020603050405020304" pitchFamily="18" charset="0"/>
            </a:endParaRPr>
          </a:p>
          <a:p>
            <a:pPr marL="0" marR="0" indent="0" algn="just">
              <a:spcBef>
                <a:spcPts val="0"/>
              </a:spcBef>
              <a:spcAft>
                <a:spcPts val="0"/>
              </a:spcAft>
              <a:buNone/>
            </a:pPr>
            <a:r>
              <a:rPr lang="en-US" dirty="0">
                <a:latin typeface="Times New Roman" panose="02020603050405020304" pitchFamily="18" charset="0"/>
                <a:ea typeface="Times New Roman" panose="02020603050405020304" pitchFamily="18" charset="0"/>
              </a:rPr>
              <a:t>We used Driverless AI for H2O for validation and results show that there is scope for future work on improving models. Some of the steps could include:</a:t>
            </a:r>
          </a:p>
          <a:p>
            <a:pPr marL="342900" marR="0" indent="-342900" algn="just">
              <a:spcBef>
                <a:spcPts val="0"/>
              </a:spcBef>
              <a:spcAft>
                <a:spcPts val="0"/>
              </a:spcAft>
              <a:buFont typeface="+mj-lt"/>
              <a:buAutoNum type="arabicPeriod"/>
            </a:pPr>
            <a:r>
              <a:rPr lang="en-US" dirty="0">
                <a:latin typeface="Times New Roman" panose="02020603050405020304" pitchFamily="18" charset="0"/>
                <a:ea typeface="Times New Roman" panose="02020603050405020304" pitchFamily="18" charset="0"/>
              </a:rPr>
              <a:t>Improve methods for feature engineering </a:t>
            </a:r>
          </a:p>
          <a:p>
            <a:pPr marL="342900" marR="0" indent="-342900" algn="just">
              <a:spcBef>
                <a:spcPts val="0"/>
              </a:spcBef>
              <a:spcAft>
                <a:spcPts val="0"/>
              </a:spcAft>
              <a:buFont typeface="+mj-lt"/>
              <a:buAutoNum type="arabicPeriod"/>
            </a:pPr>
            <a:r>
              <a:rPr lang="en-US" dirty="0">
                <a:latin typeface="Times New Roman" panose="02020603050405020304" pitchFamily="18" charset="0"/>
                <a:ea typeface="Times New Roman" panose="02020603050405020304" pitchFamily="18" charset="0"/>
              </a:rPr>
              <a:t>Explore Ensemble methods more to get more improved results</a:t>
            </a:r>
          </a:p>
          <a:p>
            <a:pPr marL="342900" marR="0" indent="-342900" algn="just">
              <a:spcBef>
                <a:spcPts val="0"/>
              </a:spcBef>
              <a:spcAft>
                <a:spcPts val="0"/>
              </a:spcAft>
              <a:buFont typeface="+mj-lt"/>
              <a:buAutoNum type="arabicPeriod"/>
            </a:pPr>
            <a:r>
              <a:rPr lang="en-US" dirty="0">
                <a:latin typeface="Times New Roman" panose="02020603050405020304" pitchFamily="18" charset="0"/>
                <a:ea typeface="Times New Roman" panose="02020603050405020304" pitchFamily="18" charset="0"/>
              </a:rPr>
              <a:t>As evident our results tend to concur with driverless on that XGBoost came as best model</a:t>
            </a:r>
            <a:endParaRPr lang="en-US" dirty="0"/>
          </a:p>
          <a:p>
            <a:pPr marL="0" marR="0" indent="0" algn="just">
              <a:spcBef>
                <a:spcPts val="0"/>
              </a:spcBef>
              <a:spcAft>
                <a:spcPts val="0"/>
              </a:spcAft>
              <a:buNone/>
            </a:pPr>
            <a:endParaRPr lang="en-US" dirty="0">
              <a:latin typeface="Times New Roman" panose="02020603050405020304" pitchFamily="18" charset="0"/>
              <a:ea typeface="Times New Roman" panose="02020603050405020304" pitchFamily="18" charset="0"/>
            </a:endParaRPr>
          </a:p>
          <a:p>
            <a:pPr marL="0" marR="0" indent="0" algn="just">
              <a:spcBef>
                <a:spcPts val="0"/>
              </a:spcBef>
              <a:spcAft>
                <a:spcPts val="0"/>
              </a:spcAft>
              <a:buNone/>
            </a:pPr>
            <a:endParaRPr lang="en-US" dirty="0">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41736699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1850" y="3657600"/>
            <a:ext cx="10515600" cy="904875"/>
          </a:xfrm>
        </p:spPr>
        <p:txBody>
          <a:bodyPr/>
          <a:lstStyle/>
          <a:p>
            <a:r>
              <a:rPr lang="en-US" dirty="0"/>
              <a:t>Thank You!</a:t>
            </a:r>
          </a:p>
        </p:txBody>
      </p:sp>
      <p:sp>
        <p:nvSpPr>
          <p:cNvPr id="3" name="Rectangle 2"/>
          <p:cNvSpPr/>
          <p:nvPr/>
        </p:nvSpPr>
        <p:spPr>
          <a:xfrm>
            <a:off x="609600" y="838200"/>
            <a:ext cx="6096000" cy="2862322"/>
          </a:xfrm>
          <a:prstGeom prst="rect">
            <a:avLst/>
          </a:prstGeom>
        </p:spPr>
        <p:txBody>
          <a:bodyPr>
            <a:spAutoFit/>
          </a:bodyPr>
          <a:lstStyle/>
          <a:p>
            <a:r>
              <a:rPr lang="en-US" b="1" dirty="0">
                <a:solidFill>
                  <a:srgbClr val="211D70"/>
                </a:solidFill>
                <a:latin typeface="&amp;quot"/>
              </a:rPr>
              <a:t>Lead Instructor Name:</a:t>
            </a:r>
            <a:r>
              <a:rPr lang="en-US" dirty="0">
                <a:solidFill>
                  <a:srgbClr val="211D70"/>
                </a:solidFill>
                <a:latin typeface="&amp;quot"/>
              </a:rPr>
              <a:t> Prof. </a:t>
            </a:r>
            <a:r>
              <a:rPr lang="en-US" dirty="0" err="1">
                <a:solidFill>
                  <a:srgbClr val="211D70"/>
                </a:solidFill>
                <a:latin typeface="&amp;quot"/>
              </a:rPr>
              <a:t>Gautam</a:t>
            </a:r>
            <a:r>
              <a:rPr lang="en-US" dirty="0">
                <a:solidFill>
                  <a:srgbClr val="211D70"/>
                </a:solidFill>
                <a:latin typeface="&amp;quot"/>
              </a:rPr>
              <a:t> </a:t>
            </a:r>
            <a:r>
              <a:rPr lang="en-US" dirty="0" err="1">
                <a:solidFill>
                  <a:srgbClr val="211D70"/>
                </a:solidFill>
                <a:latin typeface="&amp;quot"/>
              </a:rPr>
              <a:t>Gangopadhyay</a:t>
            </a:r>
            <a:r>
              <a:rPr lang="en-US" dirty="0">
                <a:solidFill>
                  <a:srgbClr val="211D70"/>
                </a:solidFill>
                <a:latin typeface="&amp;quot"/>
              </a:rPr>
              <a:t> </a:t>
            </a:r>
            <a:r>
              <a:rPr lang="en-US" dirty="0">
                <a:solidFill>
                  <a:srgbClr val="211D70"/>
                </a:solidFill>
                <a:latin typeface="&amp;quot"/>
                <a:hlinkClick r:id="rId2"/>
              </a:rPr>
              <a:t>{gautam.g@wilp.bits-pilani.ac.in}</a:t>
            </a:r>
            <a:endParaRPr lang="en-US" dirty="0">
              <a:solidFill>
                <a:srgbClr val="211D70"/>
              </a:solidFill>
              <a:latin typeface="&amp;quot"/>
            </a:endParaRPr>
          </a:p>
          <a:p>
            <a:endParaRPr lang="en-US" dirty="0">
              <a:solidFill>
                <a:srgbClr val="211D70"/>
              </a:solidFill>
              <a:latin typeface="&amp;quot"/>
            </a:endParaRPr>
          </a:p>
          <a:p>
            <a:r>
              <a:rPr lang="en-US" b="1" dirty="0">
                <a:solidFill>
                  <a:srgbClr val="211D70"/>
                </a:solidFill>
                <a:latin typeface="&amp;quot"/>
              </a:rPr>
              <a:t>Teaching Assistant Name:</a:t>
            </a:r>
            <a:r>
              <a:rPr lang="en-US" dirty="0">
                <a:solidFill>
                  <a:srgbClr val="211D70"/>
                </a:solidFill>
                <a:latin typeface="&amp;quot"/>
              </a:rPr>
              <a:t> </a:t>
            </a:r>
            <a:r>
              <a:rPr lang="en-US" dirty="0" err="1">
                <a:solidFill>
                  <a:srgbClr val="211D70"/>
                </a:solidFill>
                <a:latin typeface="&amp;quot"/>
              </a:rPr>
              <a:t>Kartheek</a:t>
            </a:r>
            <a:r>
              <a:rPr lang="en-US" dirty="0">
                <a:solidFill>
                  <a:srgbClr val="211D70"/>
                </a:solidFill>
                <a:latin typeface="&amp;quot"/>
              </a:rPr>
              <a:t> </a:t>
            </a:r>
            <a:r>
              <a:rPr lang="en-US" dirty="0" err="1">
                <a:solidFill>
                  <a:srgbClr val="211D70"/>
                </a:solidFill>
                <a:latin typeface="&amp;quot"/>
              </a:rPr>
              <a:t>Akella</a:t>
            </a:r>
            <a:r>
              <a:rPr lang="en-US" dirty="0">
                <a:solidFill>
                  <a:srgbClr val="211D70"/>
                </a:solidFill>
                <a:latin typeface="&amp;quot"/>
              </a:rPr>
              <a:t> </a:t>
            </a:r>
            <a:r>
              <a:rPr lang="en-US" dirty="0">
                <a:solidFill>
                  <a:srgbClr val="211D70"/>
                </a:solidFill>
                <a:latin typeface="&amp;quot"/>
                <a:hlinkClick r:id="rId3"/>
              </a:rPr>
              <a:t>{f20160015@hyderabad.bits-pilani.ac.in}</a:t>
            </a:r>
            <a:endParaRPr lang="en-US" dirty="0">
              <a:solidFill>
                <a:srgbClr val="211D70"/>
              </a:solidFill>
              <a:latin typeface="&amp;quot"/>
            </a:endParaRPr>
          </a:p>
          <a:p>
            <a:endParaRPr lang="en-US" b="0" i="0" u="none" strike="noStrike" dirty="0">
              <a:solidFill>
                <a:srgbClr val="211D70"/>
              </a:solidFill>
              <a:effectLst/>
              <a:latin typeface="&amp;quot"/>
            </a:endParaRPr>
          </a:p>
          <a:p>
            <a:endParaRPr lang="en-US" dirty="0">
              <a:solidFill>
                <a:srgbClr val="211D70"/>
              </a:solidFill>
              <a:latin typeface="&amp;quot"/>
            </a:endParaRPr>
          </a:p>
          <a:p>
            <a:endParaRPr lang="en-US" b="0" i="0" u="none" strike="noStrike" dirty="0">
              <a:solidFill>
                <a:srgbClr val="211D70"/>
              </a:solidFill>
              <a:effectLst/>
              <a:latin typeface="&amp;quot"/>
            </a:endParaRPr>
          </a:p>
          <a:p>
            <a:endParaRPr lang="en-US" dirty="0">
              <a:solidFill>
                <a:srgbClr val="211D70"/>
              </a:solidFill>
              <a:latin typeface="&amp;quot"/>
            </a:endParaRPr>
          </a:p>
          <a:p>
            <a:endParaRPr lang="en-US" b="0" i="0" u="none" strike="noStrike" dirty="0">
              <a:solidFill>
                <a:srgbClr val="211D70"/>
              </a:solidFill>
              <a:effectLst/>
              <a:latin typeface="&amp;quot"/>
            </a:endParaRPr>
          </a:p>
        </p:txBody>
      </p:sp>
      <p:sp>
        <p:nvSpPr>
          <p:cNvPr id="5" name="Rectangle 4"/>
          <p:cNvSpPr/>
          <p:nvPr/>
        </p:nvSpPr>
        <p:spPr>
          <a:xfrm>
            <a:off x="6927850" y="795278"/>
            <a:ext cx="4730750" cy="923330"/>
          </a:xfrm>
          <a:prstGeom prst="rect">
            <a:avLst/>
          </a:prstGeom>
        </p:spPr>
        <p:txBody>
          <a:bodyPr wrap="square">
            <a:spAutoFit/>
          </a:bodyPr>
          <a:lstStyle/>
          <a:p>
            <a:r>
              <a:rPr lang="en-US" b="1" dirty="0">
                <a:solidFill>
                  <a:srgbClr val="211D70"/>
                </a:solidFill>
                <a:latin typeface="&amp;quot"/>
              </a:rPr>
              <a:t>Faculty Name:</a:t>
            </a:r>
            <a:r>
              <a:rPr lang="en-US" dirty="0">
                <a:solidFill>
                  <a:srgbClr val="211D70"/>
                </a:solidFill>
                <a:latin typeface="&amp;quot"/>
              </a:rPr>
              <a:t> Prof. </a:t>
            </a:r>
            <a:r>
              <a:rPr lang="en-US" dirty="0" err="1">
                <a:solidFill>
                  <a:srgbClr val="211D70"/>
                </a:solidFill>
                <a:latin typeface="&amp;quot"/>
              </a:rPr>
              <a:t>Kamlesh</a:t>
            </a:r>
            <a:r>
              <a:rPr lang="en-US" dirty="0">
                <a:solidFill>
                  <a:srgbClr val="211D70"/>
                </a:solidFill>
                <a:latin typeface="&amp;quot"/>
              </a:rPr>
              <a:t> Tiwari</a:t>
            </a:r>
          </a:p>
          <a:p>
            <a:endParaRPr lang="en-US" dirty="0">
              <a:solidFill>
                <a:srgbClr val="211D70"/>
              </a:solidFill>
              <a:latin typeface="&amp;quot"/>
            </a:endParaRPr>
          </a:p>
          <a:p>
            <a:r>
              <a:rPr lang="en-US" b="1" dirty="0">
                <a:solidFill>
                  <a:srgbClr val="211D70"/>
                </a:solidFill>
                <a:latin typeface="&amp;quot"/>
              </a:rPr>
              <a:t>Faculty Name:</a:t>
            </a:r>
            <a:r>
              <a:rPr lang="en-US" dirty="0">
                <a:solidFill>
                  <a:srgbClr val="211D70"/>
                </a:solidFill>
                <a:latin typeface="&amp;quot"/>
              </a:rPr>
              <a:t> Prof. Raja </a:t>
            </a:r>
            <a:r>
              <a:rPr lang="en-US" dirty="0" err="1">
                <a:solidFill>
                  <a:srgbClr val="211D70"/>
                </a:solidFill>
                <a:latin typeface="&amp;quot"/>
              </a:rPr>
              <a:t>Vadhana</a:t>
            </a:r>
            <a:r>
              <a:rPr lang="en-US" dirty="0">
                <a:solidFill>
                  <a:srgbClr val="211D70"/>
                </a:solidFill>
                <a:latin typeface="&amp;quot"/>
              </a:rPr>
              <a:t> P</a:t>
            </a:r>
          </a:p>
        </p:txBody>
      </p:sp>
      <p:sp>
        <p:nvSpPr>
          <p:cNvPr id="6" name="TextBox 5"/>
          <p:cNvSpPr txBox="1"/>
          <p:nvPr/>
        </p:nvSpPr>
        <p:spPr>
          <a:xfrm>
            <a:off x="8534400" y="4800600"/>
            <a:ext cx="2813050" cy="1200329"/>
          </a:xfrm>
          <a:prstGeom prst="rect">
            <a:avLst/>
          </a:prstGeom>
          <a:noFill/>
        </p:spPr>
        <p:txBody>
          <a:bodyPr wrap="square" rtlCol="0">
            <a:spAutoFit/>
          </a:bodyPr>
          <a:lstStyle/>
          <a:p>
            <a:r>
              <a:rPr lang="en-US" dirty="0" err="1"/>
              <a:t>Sanjib</a:t>
            </a:r>
            <a:r>
              <a:rPr lang="en-US" dirty="0"/>
              <a:t> Patra</a:t>
            </a:r>
          </a:p>
          <a:p>
            <a:r>
              <a:rPr lang="en-US" dirty="0"/>
              <a:t>Parveen Kumar</a:t>
            </a:r>
          </a:p>
          <a:p>
            <a:r>
              <a:rPr lang="en-US" dirty="0"/>
              <a:t>NVS Anil Kumar</a:t>
            </a:r>
          </a:p>
          <a:p>
            <a:r>
              <a:rPr lang="en-US" dirty="0"/>
              <a:t>Sameer K Vaishampayan</a:t>
            </a:r>
          </a:p>
        </p:txBody>
      </p:sp>
    </p:spTree>
    <p:extLst>
      <p:ext uri="{BB962C8B-B14F-4D97-AF65-F5344CB8AC3E}">
        <p14:creationId xmlns:p14="http://schemas.microsoft.com/office/powerpoint/2010/main" val="2291812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Preprocessing: Data Preparation</a:t>
            </a:r>
          </a:p>
        </p:txBody>
      </p:sp>
      <p:sp>
        <p:nvSpPr>
          <p:cNvPr id="3" name="Text Placeholder 2"/>
          <p:cNvSpPr>
            <a:spLocks noGrp="1"/>
          </p:cNvSpPr>
          <p:nvPr>
            <p:ph type="body" sz="quarter" idx="13"/>
          </p:nvPr>
        </p:nvSpPr>
        <p:spPr>
          <a:xfrm>
            <a:off x="329247" y="1756356"/>
            <a:ext cx="10160000" cy="4873044"/>
          </a:xfrm>
        </p:spPr>
        <p:txBody>
          <a:bodyPr>
            <a:normAutofit fontScale="92500" lnSpcReduction="20000"/>
          </a:bodyPr>
          <a:lstStyle/>
          <a:p>
            <a:r>
              <a:rPr lang="en-US" dirty="0"/>
              <a:t>We will consider following valid </a:t>
            </a:r>
            <a:r>
              <a:rPr lang="en-US" dirty="0" err="1"/>
              <a:t>Denial.Reason.Code</a:t>
            </a:r>
            <a:r>
              <a:rPr lang="en-US" dirty="0"/>
              <a:t> </a:t>
            </a:r>
          </a:p>
          <a:p>
            <a:pPr lvl="1"/>
            <a:r>
              <a:rPr lang="en-US" dirty="0"/>
              <a:t>F13, J8G, JO5, JB8, JE1, JC9, JF1, JF9, JG1, JPA and JES</a:t>
            </a:r>
          </a:p>
          <a:p>
            <a:pPr marL="457200" lvl="1" indent="0">
              <a:buNone/>
            </a:pPr>
            <a:endParaRPr lang="en-US" dirty="0"/>
          </a:p>
          <a:p>
            <a:pPr marL="457200" lvl="1" indent="0">
              <a:buNone/>
            </a:pPr>
            <a:r>
              <a:rPr lang="en-US" dirty="0" err="1"/>
              <a:t>Denial.Reason.Code</a:t>
            </a:r>
            <a:r>
              <a:rPr lang="en-US" dirty="0"/>
              <a:t> </a:t>
            </a:r>
          </a:p>
          <a:p>
            <a:pPr marL="457200" lvl="1" indent="0">
              <a:buNone/>
            </a:pPr>
            <a:endParaRPr lang="en-US" dirty="0"/>
          </a:p>
          <a:p>
            <a:pPr marL="457200" lvl="1" indent="0">
              <a:buNone/>
            </a:pPr>
            <a:r>
              <a:rPr lang="en-US" dirty="0"/>
              <a:t>&lt;Blank&gt;	326030 </a:t>
            </a:r>
          </a:p>
          <a:p>
            <a:pPr marL="457200" lvl="1" indent="0">
              <a:buNone/>
            </a:pPr>
            <a:r>
              <a:rPr lang="en-US" dirty="0"/>
              <a:t>F13 		1068 </a:t>
            </a:r>
          </a:p>
          <a:p>
            <a:pPr marL="457200" lvl="1" indent="0">
              <a:buNone/>
            </a:pPr>
            <a:r>
              <a:rPr lang="en-US" dirty="0"/>
              <a:t>J8G 		382 </a:t>
            </a:r>
          </a:p>
          <a:p>
            <a:pPr marL="457200" lvl="1" indent="0">
              <a:buNone/>
            </a:pPr>
            <a:r>
              <a:rPr lang="en-US" dirty="0"/>
              <a:t>JB8 		128 </a:t>
            </a:r>
          </a:p>
          <a:p>
            <a:pPr marL="457200" lvl="1" indent="0">
              <a:buNone/>
            </a:pPr>
            <a:r>
              <a:rPr lang="en-US" dirty="0"/>
              <a:t>JC9 		49 </a:t>
            </a:r>
          </a:p>
          <a:p>
            <a:pPr marL="457200" lvl="1" indent="0">
              <a:buNone/>
            </a:pPr>
            <a:r>
              <a:rPr lang="en-US" dirty="0"/>
              <a:t>JE1 		33 </a:t>
            </a:r>
          </a:p>
          <a:p>
            <a:pPr marL="457200" lvl="1" indent="0">
              <a:buNone/>
            </a:pPr>
            <a:r>
              <a:rPr lang="en-US" dirty="0"/>
              <a:t>JES 		50 </a:t>
            </a:r>
          </a:p>
          <a:p>
            <a:pPr marL="457200" lvl="1" indent="0">
              <a:buNone/>
            </a:pPr>
            <a:r>
              <a:rPr lang="en-US" dirty="0"/>
              <a:t>JF1 		4 </a:t>
            </a:r>
          </a:p>
          <a:p>
            <a:pPr marL="457200" lvl="1" indent="0">
              <a:buNone/>
            </a:pPr>
            <a:r>
              <a:rPr lang="en-US" dirty="0"/>
              <a:t>JF9 		98 </a:t>
            </a:r>
          </a:p>
          <a:p>
            <a:pPr marL="457200" lvl="1" indent="0">
              <a:buNone/>
            </a:pPr>
            <a:r>
              <a:rPr lang="en-US" dirty="0"/>
              <a:t>JG1 		10 </a:t>
            </a:r>
          </a:p>
          <a:p>
            <a:pPr marL="457200" lvl="1" indent="0">
              <a:buNone/>
            </a:pPr>
            <a:r>
              <a:rPr lang="en-US" dirty="0"/>
              <a:t>JO5 		105 </a:t>
            </a:r>
          </a:p>
          <a:p>
            <a:pPr marL="457200" lvl="1" indent="0">
              <a:buNone/>
            </a:pPr>
            <a:r>
              <a:rPr lang="en-US" dirty="0"/>
              <a:t>JPA 		44 </a:t>
            </a:r>
          </a:p>
          <a:p>
            <a:pPr marL="457200" lvl="1" indent="0">
              <a:buNone/>
            </a:pPr>
            <a:r>
              <a:rPr lang="en-US" dirty="0"/>
              <a:t>Name: </a:t>
            </a:r>
            <a:r>
              <a:rPr lang="en-US" dirty="0" err="1"/>
              <a:t>Denial.Reason.Code</a:t>
            </a:r>
            <a:r>
              <a:rPr lang="en-US" dirty="0"/>
              <a:t>, </a:t>
            </a:r>
            <a:r>
              <a:rPr lang="en-US" dirty="0" err="1"/>
              <a:t>dtype</a:t>
            </a:r>
            <a:r>
              <a:rPr lang="en-US" dirty="0"/>
              <a:t>: int64</a:t>
            </a:r>
          </a:p>
          <a:p>
            <a:pPr marL="457200" lvl="1" indent="0">
              <a:buNone/>
            </a:pPr>
            <a:endParaRPr lang="en-US" dirty="0"/>
          </a:p>
          <a:p>
            <a:pPr marL="457200" lvl="1" indent="0">
              <a:buNone/>
            </a:pPr>
            <a:r>
              <a:rPr lang="en-US" dirty="0"/>
              <a:t>Rows with label zero (0) without any </a:t>
            </a:r>
            <a:r>
              <a:rPr lang="en-US" dirty="0" err="1"/>
              <a:t>Denial.Reason.Code</a:t>
            </a:r>
            <a:r>
              <a:rPr lang="en-US" dirty="0"/>
              <a:t> (blank)  should be kept</a:t>
            </a:r>
          </a:p>
        </p:txBody>
      </p:sp>
      <p:sp>
        <p:nvSpPr>
          <p:cNvPr id="4" name="Text Placeholder 3"/>
          <p:cNvSpPr>
            <a:spLocks noGrp="1"/>
          </p:cNvSpPr>
          <p:nvPr>
            <p:ph type="body" sz="quarter" idx="14"/>
          </p:nvPr>
        </p:nvSpPr>
        <p:spPr/>
        <p:txBody>
          <a:bodyPr/>
          <a:lstStyle/>
          <a:p>
            <a:r>
              <a:rPr lang="en-US" dirty="0" err="1"/>
              <a:t>Denial.Reason.Code</a:t>
            </a:r>
            <a:endParaRPr lang="en-US" dirty="0"/>
          </a:p>
        </p:txBody>
      </p:sp>
    </p:spTree>
    <p:extLst>
      <p:ext uri="{BB962C8B-B14F-4D97-AF65-F5344CB8AC3E}">
        <p14:creationId xmlns:p14="http://schemas.microsoft.com/office/powerpoint/2010/main" val="29739608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Preprocessing: Data Preparation</a:t>
            </a:r>
          </a:p>
        </p:txBody>
      </p:sp>
      <p:sp>
        <p:nvSpPr>
          <p:cNvPr id="3" name="Text Placeholder 2"/>
          <p:cNvSpPr>
            <a:spLocks noGrp="1"/>
          </p:cNvSpPr>
          <p:nvPr>
            <p:ph type="body" sz="quarter" idx="13"/>
          </p:nvPr>
        </p:nvSpPr>
        <p:spPr>
          <a:xfrm>
            <a:off x="857739" y="1600201"/>
            <a:ext cx="10160000" cy="4495799"/>
          </a:xfrm>
        </p:spPr>
        <p:txBody>
          <a:bodyPr>
            <a:normAutofit/>
          </a:bodyPr>
          <a:lstStyle/>
          <a:p>
            <a:pPr marL="0" indent="0">
              <a:lnSpc>
                <a:spcPct val="120000"/>
              </a:lnSpc>
              <a:spcBef>
                <a:spcPts val="0"/>
              </a:spcBef>
              <a:buNone/>
            </a:pPr>
            <a:r>
              <a:rPr lang="en-US" dirty="0">
                <a:latin typeface="+mn-lt"/>
              </a:rPr>
              <a:t>Clubbing of Category Value (1 ,2,3 – High , Medium , Low possibility group respectively)</a:t>
            </a:r>
          </a:p>
          <a:p>
            <a:pPr>
              <a:lnSpc>
                <a:spcPct val="120000"/>
              </a:lnSpc>
              <a:spcBef>
                <a:spcPts val="0"/>
              </a:spcBef>
            </a:pPr>
            <a:endParaRPr lang="en-US" dirty="0">
              <a:latin typeface="+mn-lt"/>
            </a:endParaRPr>
          </a:p>
          <a:p>
            <a:pPr>
              <a:lnSpc>
                <a:spcPct val="120000"/>
              </a:lnSpc>
              <a:spcBef>
                <a:spcPts val="0"/>
              </a:spcBef>
            </a:pPr>
            <a:r>
              <a:rPr lang="en-US" dirty="0" err="1">
                <a:latin typeface="+mn-lt"/>
              </a:rPr>
              <a:t>High_Revenue_Code</a:t>
            </a:r>
            <a:r>
              <a:rPr lang="en-US" dirty="0">
                <a:latin typeface="+mn-lt"/>
              </a:rPr>
              <a:t> = ["810", "811", "124", "261", "260", "331", "914", "174", "634", "173", "682", "126", "128", "172", "127", "200", "821", "134", "302", "740", "249", "270", "771", "361", "310", "434"]</a:t>
            </a:r>
          </a:p>
          <a:p>
            <a:pPr>
              <a:lnSpc>
                <a:spcPct val="120000"/>
              </a:lnSpc>
              <a:spcBef>
                <a:spcPts val="0"/>
              </a:spcBef>
            </a:pPr>
            <a:endParaRPr lang="en-US" dirty="0">
              <a:latin typeface="+mn-lt"/>
            </a:endParaRPr>
          </a:p>
          <a:p>
            <a:pPr>
              <a:lnSpc>
                <a:spcPct val="120000"/>
              </a:lnSpc>
              <a:spcBef>
                <a:spcPts val="0"/>
              </a:spcBef>
            </a:pPr>
            <a:r>
              <a:rPr lang="en-US" dirty="0" err="1">
                <a:latin typeface="+mn-lt"/>
              </a:rPr>
              <a:t>Medium_Revenue_Code</a:t>
            </a:r>
            <a:r>
              <a:rPr lang="en-US" dirty="0">
                <a:latin typeface="+mn-lt"/>
              </a:rPr>
              <a:t>= ["210", "275", "122", "610", "206", "258", "444", "278", "117", "259", "121", "112", "276", "731", "750", "460", "360", "271", "730", "307", "424", "370", "250", "410", "940", "305", "350", "921", "480", "111", "351", "920", "636", "309", "300", "390", "301", "450", "440", "306", "311", "324", "710", "341", "272", "343", "942", "171", "482", "420", "490", "483", "312", "481", "352", "510", "402", "320", "720", "762", "761", "430", "403"]</a:t>
            </a:r>
          </a:p>
          <a:p>
            <a:pPr>
              <a:lnSpc>
                <a:spcPct val="120000"/>
              </a:lnSpc>
              <a:spcBef>
                <a:spcPts val="0"/>
              </a:spcBef>
            </a:pPr>
            <a:endParaRPr lang="en-US" dirty="0">
              <a:latin typeface="+mn-lt"/>
            </a:endParaRPr>
          </a:p>
          <a:p>
            <a:pPr>
              <a:lnSpc>
                <a:spcPct val="120000"/>
              </a:lnSpc>
              <a:spcBef>
                <a:spcPts val="0"/>
              </a:spcBef>
            </a:pPr>
            <a:r>
              <a:rPr lang="en-US" dirty="0">
                <a:latin typeface="+mn-lt"/>
              </a:rPr>
              <a:t>Rest Low</a:t>
            </a:r>
          </a:p>
        </p:txBody>
      </p:sp>
      <p:sp>
        <p:nvSpPr>
          <p:cNvPr id="4" name="Text Placeholder 3"/>
          <p:cNvSpPr>
            <a:spLocks noGrp="1"/>
          </p:cNvSpPr>
          <p:nvPr>
            <p:ph type="body" sz="quarter" idx="14"/>
          </p:nvPr>
        </p:nvSpPr>
        <p:spPr/>
        <p:txBody>
          <a:bodyPr/>
          <a:lstStyle/>
          <a:p>
            <a:r>
              <a:rPr lang="en-US" dirty="0" err="1"/>
              <a:t>Revenue.Code</a:t>
            </a:r>
            <a:endParaRPr lang="en-US" dirty="0"/>
          </a:p>
        </p:txBody>
      </p:sp>
    </p:spTree>
    <p:extLst>
      <p:ext uri="{BB962C8B-B14F-4D97-AF65-F5344CB8AC3E}">
        <p14:creationId xmlns:p14="http://schemas.microsoft.com/office/powerpoint/2010/main" val="13135783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Preprocessing: Data Preparation</a:t>
            </a:r>
          </a:p>
        </p:txBody>
      </p:sp>
      <p:sp>
        <p:nvSpPr>
          <p:cNvPr id="3" name="Text Placeholder 2"/>
          <p:cNvSpPr>
            <a:spLocks noGrp="1"/>
          </p:cNvSpPr>
          <p:nvPr>
            <p:ph type="body" sz="quarter" idx="13"/>
          </p:nvPr>
        </p:nvSpPr>
        <p:spPr>
          <a:xfrm>
            <a:off x="857739" y="1600201"/>
            <a:ext cx="10160000" cy="4495799"/>
          </a:xfrm>
        </p:spPr>
        <p:txBody>
          <a:bodyPr>
            <a:normAutofit/>
          </a:bodyPr>
          <a:lstStyle/>
          <a:p>
            <a:pPr marL="0" indent="0">
              <a:lnSpc>
                <a:spcPct val="100000"/>
              </a:lnSpc>
              <a:spcBef>
                <a:spcPts val="0"/>
              </a:spcBef>
              <a:buNone/>
            </a:pPr>
            <a:r>
              <a:rPr lang="en-US" dirty="0">
                <a:latin typeface="Calibri" panose="020F0502020204030204" pitchFamily="34" charset="0"/>
                <a:cs typeface="Calibri" panose="020F0502020204030204" pitchFamily="34" charset="0"/>
              </a:rPr>
              <a:t>Clubbing of Category Value (1 ,2,3 – High , Medium , Low possibility group respectively)</a:t>
            </a:r>
          </a:p>
          <a:p>
            <a:pPr marL="0" indent="0">
              <a:lnSpc>
                <a:spcPct val="100000"/>
              </a:lnSpc>
              <a:spcBef>
                <a:spcPts val="0"/>
              </a:spcBef>
              <a:buNone/>
            </a:pPr>
            <a:endParaRPr lang="en-US" dirty="0">
              <a:latin typeface="Calibri" panose="020F0502020204030204" pitchFamily="34" charset="0"/>
              <a:cs typeface="Calibri" panose="020F0502020204030204" pitchFamily="34" charset="0"/>
            </a:endParaRPr>
          </a:p>
          <a:p>
            <a:pPr>
              <a:lnSpc>
                <a:spcPct val="100000"/>
              </a:lnSpc>
              <a:spcBef>
                <a:spcPts val="0"/>
              </a:spcBef>
            </a:pPr>
            <a:r>
              <a:rPr lang="en-US" dirty="0" err="1">
                <a:latin typeface="Calibri" panose="020F0502020204030204" pitchFamily="34" charset="0"/>
                <a:cs typeface="Calibri" panose="020F0502020204030204" pitchFamily="34" charset="0"/>
              </a:rPr>
              <a:t>High_Service_Code</a:t>
            </a:r>
            <a:r>
              <a:rPr lang="en-US" dirty="0">
                <a:latin typeface="Calibri" panose="020F0502020204030204" pitchFamily="34" charset="0"/>
                <a:cs typeface="Calibri" panose="020F0502020204030204" pitchFamily="34" charset="0"/>
              </a:rPr>
              <a:t> = ["UNI", "RL8Y", "RM8W", "DU7O", "IH7O", "RM8I", "RI7Y", "SB7W", "GB7A", "NI7I", "OVV", "RM9I", "RR8I", "IMY", "RT8I", "RY8W", "RY7I", "IC7I", "SU7A", "ER7I"]</a:t>
            </a:r>
          </a:p>
          <a:p>
            <a:pPr>
              <a:lnSpc>
                <a:spcPct val="100000"/>
              </a:lnSpc>
              <a:spcBef>
                <a:spcPts val="0"/>
              </a:spcBef>
            </a:pPr>
            <a:endParaRPr lang="en-US" dirty="0">
              <a:latin typeface="Calibri" panose="020F0502020204030204" pitchFamily="34" charset="0"/>
              <a:cs typeface="Calibri" panose="020F0502020204030204" pitchFamily="34" charset="0"/>
            </a:endParaRPr>
          </a:p>
          <a:p>
            <a:pPr>
              <a:lnSpc>
                <a:spcPct val="100000"/>
              </a:lnSpc>
              <a:spcBef>
                <a:spcPts val="0"/>
              </a:spcBef>
            </a:pPr>
            <a:r>
              <a:rPr lang="en-US" dirty="0" err="1">
                <a:latin typeface="Calibri" panose="020F0502020204030204" pitchFamily="34" charset="0"/>
                <a:cs typeface="Calibri" panose="020F0502020204030204" pitchFamily="34" charset="0"/>
              </a:rPr>
              <a:t>Medium_Service_Code</a:t>
            </a:r>
            <a:r>
              <a:rPr lang="en-US" dirty="0">
                <a:latin typeface="Calibri" panose="020F0502020204030204" pitchFamily="34" charset="0"/>
                <a:cs typeface="Calibri" panose="020F0502020204030204" pitchFamily="34" charset="0"/>
              </a:rPr>
              <a:t> = ["TO7W", "TE7O", "CC7I", "HV7I", "MR7O", "IN7I", "AL7I", "DI7O", "CT8Y", "RB7W", "RV8W", "CT7I", "RB8I", "RK8Y", "RB7I", "OE7I", "RY8I", "OP7O", "LA7O", "NS7I", "CL7O", "MR7Y", "ER7O", "CT7Y", "CT7O", "RA7O", "MD7O", "TH7O"</a:t>
            </a:r>
          </a:p>
          <a:p>
            <a:pPr>
              <a:lnSpc>
                <a:spcPct val="100000"/>
              </a:lnSpc>
              <a:spcBef>
                <a:spcPts val="0"/>
              </a:spcBef>
            </a:pPr>
            <a:endParaRPr lang="en-US" dirty="0">
              <a:latin typeface="Calibri" panose="020F0502020204030204" pitchFamily="34" charset="0"/>
              <a:cs typeface="Calibri" panose="020F0502020204030204" pitchFamily="34" charset="0"/>
            </a:endParaRPr>
          </a:p>
          <a:p>
            <a:pPr>
              <a:lnSpc>
                <a:spcPct val="100000"/>
              </a:lnSpc>
              <a:spcBef>
                <a:spcPts val="0"/>
              </a:spcBef>
            </a:pPr>
            <a:r>
              <a:rPr lang="en-US" dirty="0">
                <a:latin typeface="Calibri" panose="020F0502020204030204" pitchFamily="34" charset="0"/>
                <a:cs typeface="Calibri" panose="020F0502020204030204" pitchFamily="34" charset="0"/>
              </a:rPr>
              <a:t>Rest Low</a:t>
            </a:r>
          </a:p>
        </p:txBody>
      </p:sp>
      <p:sp>
        <p:nvSpPr>
          <p:cNvPr id="4" name="Text Placeholder 3"/>
          <p:cNvSpPr>
            <a:spLocks noGrp="1"/>
          </p:cNvSpPr>
          <p:nvPr>
            <p:ph type="body" sz="quarter" idx="14"/>
          </p:nvPr>
        </p:nvSpPr>
        <p:spPr/>
        <p:txBody>
          <a:bodyPr/>
          <a:lstStyle/>
          <a:p>
            <a:r>
              <a:rPr lang="en-US" dirty="0" err="1"/>
              <a:t>Service.Code</a:t>
            </a:r>
            <a:endParaRPr lang="en-US" dirty="0"/>
          </a:p>
        </p:txBody>
      </p:sp>
    </p:spTree>
    <p:extLst>
      <p:ext uri="{BB962C8B-B14F-4D97-AF65-F5344CB8AC3E}">
        <p14:creationId xmlns:p14="http://schemas.microsoft.com/office/powerpoint/2010/main" val="42179403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Preprocessing: Data Preparation</a:t>
            </a:r>
          </a:p>
        </p:txBody>
      </p:sp>
      <p:sp>
        <p:nvSpPr>
          <p:cNvPr id="3" name="Text Placeholder 2"/>
          <p:cNvSpPr>
            <a:spLocks noGrp="1"/>
          </p:cNvSpPr>
          <p:nvPr>
            <p:ph type="body" sz="quarter" idx="13"/>
          </p:nvPr>
        </p:nvSpPr>
        <p:spPr>
          <a:xfrm>
            <a:off x="857739" y="1600201"/>
            <a:ext cx="10160000" cy="4952999"/>
          </a:xfrm>
        </p:spPr>
        <p:txBody>
          <a:bodyPr>
            <a:normAutofit fontScale="55000" lnSpcReduction="20000"/>
          </a:bodyPr>
          <a:lstStyle/>
          <a:p>
            <a:pPr marL="0" indent="0">
              <a:buNone/>
            </a:pPr>
            <a:r>
              <a:rPr lang="en-US" sz="3300" dirty="0">
                <a:latin typeface="+mn-lt"/>
              </a:rPr>
              <a:t>Clubbing of Category Value (1 ,2,3 – High , Medium , Low possibility group respectively)</a:t>
            </a:r>
          </a:p>
          <a:p>
            <a:endParaRPr lang="nl-NL" sz="2200" dirty="0">
              <a:latin typeface="+mn-lt"/>
            </a:endParaRPr>
          </a:p>
          <a:p>
            <a:pPr>
              <a:lnSpc>
                <a:spcPct val="120000"/>
              </a:lnSpc>
            </a:pPr>
            <a:r>
              <a:rPr lang="nl-NL" sz="2200" dirty="0">
                <a:latin typeface="+mn-lt"/>
              </a:rPr>
              <a:t>High_Diagnosis_Code = ["2929", "29690", "V202", "29663", "29622", "9962", "67524", "5193", "V045", "29530", "7999", "430", "29664", "5711", "79095", "30411", "29189", "6162", "29570", "29630", "29644", "5289", "20240", "99741", "37943", "9352", "V08", "V1255", "V5041", "80225", "6108", "57480", "5070", "V6284", "52460", "8024", "99681", "V3101"]</a:t>
            </a:r>
          </a:p>
          <a:p>
            <a:pPr>
              <a:lnSpc>
                <a:spcPct val="120000"/>
              </a:lnSpc>
            </a:pPr>
            <a:r>
              <a:rPr lang="nl-NL" sz="2200" dirty="0">
                <a:latin typeface="+mn-lt"/>
              </a:rPr>
              <a:t>Medium_Diagnosis_Code = ["75249", "71100", "29660", "78722", "2273", "6868", "64844", "73671", "37730", "61804", "6146", "V5831", "2989", "7503", "72992", "29181", "2452", "80841", "8250", "66111", "9950", "29640", "9220", "99563", "7222", "29650", "65811", "29632", "52403", "99676", "27541", "4168", "2102", "2182", "0090", "34691", "5738", "68100", "2776", "1809", "5362", "29633", "29680", "61801", "34290", "72990", "64981", "2912", "6170", "1746", "6183", "78499", "52489", "53551", "42823", "30501", "3682", "V3000", "7226", "64303", "24200", "8832", "57470", "9726", "29689", "5409", "8248", "73730", "2181", "57450", "85011", "6121", "64893", "6253", "99883", "96501", "193", "53190", "6268", "42841", "226", "57400", "4280", "1960", "69589", "2777", "2180", "1743", "1742", "179", "6110", "6272", "60001", "53240", "V552", "6827", "5559", "6185", "8600", "81305", "07054", "0479", "45340", "6824", "5551", "38611", "5941", "2271", "72888", "80703", "6227", "6823", "6184", "4377", "62212", "72210", "2891", "5533", "5722", "8246", "V510", "6111", "2572", "2720", "5789", "55321", "3688", "2189", "2410", "1541", "5856", "65231", "6262", "5609", "5641", "7455", "1550", "2875", "220", "78720", "30300", "81209", "566", "99812", "56032", "4321", "1745", "78630", "5119", "5400", "34590", "57511", "30400", "4940", "5770", "25201", "75612", "78057", "6181", "61179", "1749", "27651", "73819", "78799", "00845", "56400", "99832", "5712", "4589", "42741", "78701", "4659", "57420", "30500", "7804", "30391", "5693", "1744", "6100", "41401", "55092", "5589", "61172", "99674", "1741", "61189", "49392", "82525", "9351", "V5331", "2910", "78901", "5303", "80126", "6271", "2141", "7842", "59970", "25002", "78791", "1748", "8500", "78900", "217", "1985", "79389", "42731", "78906", "99673", "7384", "78009", "650", "6210", "51881", "81342", "78659", "72402", "56210", "2851", "49322", "486", "55090", "2920", "56211", "V700", "57410", "4359", "5921", "03849", "78903", "53550", "7840", "2330", "64403", "33819", "6826", "78907", "V5811", "6202", "78652", "431", "V6759", "78079", "72252", "7802", "2809", "V7651", "7295", "78650", "65421", "0389", "43491", "78909", "2859", "V7611", "V7612", "3669", "V5789", "V571"]</a:t>
            </a:r>
          </a:p>
          <a:p>
            <a:pPr>
              <a:lnSpc>
                <a:spcPct val="120000"/>
              </a:lnSpc>
            </a:pPr>
            <a:r>
              <a:rPr lang="nl-NL" sz="2200" dirty="0">
                <a:latin typeface="+mn-lt"/>
              </a:rPr>
              <a:t>Rest Low</a:t>
            </a:r>
            <a:endParaRPr lang="en-US" dirty="0"/>
          </a:p>
        </p:txBody>
      </p:sp>
      <p:sp>
        <p:nvSpPr>
          <p:cNvPr id="4" name="Text Placeholder 3"/>
          <p:cNvSpPr>
            <a:spLocks noGrp="1"/>
          </p:cNvSpPr>
          <p:nvPr>
            <p:ph type="body" sz="quarter" idx="14"/>
          </p:nvPr>
        </p:nvSpPr>
        <p:spPr/>
        <p:txBody>
          <a:bodyPr/>
          <a:lstStyle/>
          <a:p>
            <a:r>
              <a:rPr lang="en-US" dirty="0" err="1"/>
              <a:t>Diagnosis.Code</a:t>
            </a:r>
            <a:endParaRPr lang="en-US" dirty="0"/>
          </a:p>
        </p:txBody>
      </p:sp>
    </p:spTree>
    <p:extLst>
      <p:ext uri="{BB962C8B-B14F-4D97-AF65-F5344CB8AC3E}">
        <p14:creationId xmlns:p14="http://schemas.microsoft.com/office/powerpoint/2010/main" val="32270164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Preprocessing: Data Preparation</a:t>
            </a:r>
          </a:p>
        </p:txBody>
      </p:sp>
      <p:sp>
        <p:nvSpPr>
          <p:cNvPr id="3" name="Text Placeholder 2"/>
          <p:cNvSpPr>
            <a:spLocks noGrp="1"/>
          </p:cNvSpPr>
          <p:nvPr>
            <p:ph type="body" sz="quarter" idx="13"/>
          </p:nvPr>
        </p:nvSpPr>
        <p:spPr>
          <a:xfrm>
            <a:off x="857739" y="1600201"/>
            <a:ext cx="10160000" cy="4952999"/>
          </a:xfrm>
        </p:spPr>
        <p:txBody>
          <a:bodyPr>
            <a:normAutofit fontScale="70000" lnSpcReduction="20000"/>
          </a:bodyPr>
          <a:lstStyle/>
          <a:p>
            <a:pPr marL="0" indent="0">
              <a:buNone/>
            </a:pPr>
            <a:r>
              <a:rPr lang="en-US" sz="3300" dirty="0">
                <a:latin typeface="+mn-lt"/>
              </a:rPr>
              <a:t>Clubbing of Category Value (1 ,2,3 – High , Medium , Low possibility group respectively)</a:t>
            </a:r>
          </a:p>
          <a:p>
            <a:endParaRPr lang="nl-NL" sz="2200" dirty="0">
              <a:latin typeface="+mn-lt"/>
            </a:endParaRPr>
          </a:p>
          <a:p>
            <a:pPr>
              <a:lnSpc>
                <a:spcPct val="120000"/>
              </a:lnSpc>
            </a:pPr>
            <a:r>
              <a:rPr lang="nl-NL" sz="2200" dirty="0">
                <a:latin typeface="+mn-lt"/>
              </a:rPr>
              <a:t>High_Possibility_Group = ["56420", "96411", "8140190", "8369590", "8217290", "8370490", "09998", "8370190", "96420", "73218LT", "83735CD", "G0257", "80053CD", "0042T", "0159T", "96366", "96367", "8399390", "90999G2", "90901GP", "80069CD", "96361", "96368", "90675", "96376"]</a:t>
            </a:r>
          </a:p>
          <a:p>
            <a:pPr>
              <a:lnSpc>
                <a:spcPct val="120000"/>
              </a:lnSpc>
            </a:pPr>
            <a:r>
              <a:rPr lang="nl-NL" sz="2200" dirty="0">
                <a:latin typeface="+mn-lt"/>
              </a:rPr>
              <a:t>Medium_Possibility_Group = ["82728CD", "90746", "8124190", "Q2039", "8124090", "96365", "9637559", "84550CF", "9636559", "86580", "9637259", "86141", "9637659", "86708", "86709", "19125", "9636059", "96372", "96375", "Q4081JA", "83090", "C1751", "86704", "84460CF", "90732", "84132CD", "C1788", "J1756", "C2617", "87340", "C1781", "96374", "9637459", "99281", "76098", "84540", "97802", "96360", "86706", "J1644", "A4913", "90471", "J2501", "95800", "86803", "83970", "80196", "85027", "82003", "99282", "83540", "90999", "84702", "90970", "J2785", "99213", "85007", " ", "82055", "82150", "99285", "C1713", "90715", "88307", "71250", "80101", "82247", "83036", "86920", "99211", "87205", "87070", "97014GP", "V2632", "84100", "83690", "84703", "76700", "80053", "86850", "9928325", "70450", "J2175", "87086", "86900", "83735", "86901", "J2405", "36415", "J1100", "J7120", "85025", "J3490", "J0690", "80048", "93005", "99283", "81001", "J7030", "85610", "77057", "J3010", "77052", "J2250"]</a:t>
            </a:r>
          </a:p>
          <a:p>
            <a:pPr>
              <a:lnSpc>
                <a:spcPct val="120000"/>
              </a:lnSpc>
            </a:pPr>
            <a:r>
              <a:rPr lang="nl-NL" sz="2200" dirty="0">
                <a:latin typeface="+mn-lt"/>
              </a:rPr>
              <a:t>Rest Low</a:t>
            </a:r>
            <a:endParaRPr lang="en-US" dirty="0"/>
          </a:p>
        </p:txBody>
      </p:sp>
      <p:sp>
        <p:nvSpPr>
          <p:cNvPr id="4" name="Text Placeholder 3"/>
          <p:cNvSpPr>
            <a:spLocks noGrp="1"/>
          </p:cNvSpPr>
          <p:nvPr>
            <p:ph type="body" sz="quarter" idx="14"/>
          </p:nvPr>
        </p:nvSpPr>
        <p:spPr/>
        <p:txBody>
          <a:bodyPr/>
          <a:lstStyle/>
          <a:p>
            <a:r>
              <a:rPr lang="en-US" dirty="0" err="1"/>
              <a:t>Procedure.Code</a:t>
            </a:r>
            <a:endParaRPr lang="en-US" dirty="0"/>
          </a:p>
        </p:txBody>
      </p:sp>
    </p:spTree>
    <p:extLst>
      <p:ext uri="{BB962C8B-B14F-4D97-AF65-F5344CB8AC3E}">
        <p14:creationId xmlns:p14="http://schemas.microsoft.com/office/powerpoint/2010/main" val="38297865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Table of Contents</a:t>
            </a:r>
          </a:p>
        </p:txBody>
      </p:sp>
      <p:sp>
        <p:nvSpPr>
          <p:cNvPr id="9" name="Rectangle 8"/>
          <p:cNvSpPr/>
          <p:nvPr/>
        </p:nvSpPr>
        <p:spPr>
          <a:xfrm>
            <a:off x="838200" y="1770744"/>
            <a:ext cx="175763" cy="175763"/>
          </a:xfrm>
          <a:prstGeom prst="rect">
            <a:avLst/>
          </a:prstGeom>
          <a:solidFill>
            <a:schemeClr val="bg1">
              <a:lumMod val="50000"/>
            </a:schemeClr>
          </a:solidFill>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10" name="Rectangle 9"/>
          <p:cNvSpPr/>
          <p:nvPr/>
        </p:nvSpPr>
        <p:spPr>
          <a:xfrm>
            <a:off x="838200" y="2180448"/>
            <a:ext cx="175763" cy="175763"/>
          </a:xfrm>
          <a:prstGeom prst="rect">
            <a:avLst/>
          </a:prstGeom>
          <a:solidFill>
            <a:schemeClr val="bg1">
              <a:lumMod val="50000"/>
            </a:schemeClr>
          </a:solidFill>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11" name="Rectangle 10"/>
          <p:cNvSpPr/>
          <p:nvPr/>
        </p:nvSpPr>
        <p:spPr>
          <a:xfrm>
            <a:off x="838200" y="2590152"/>
            <a:ext cx="175763" cy="175763"/>
          </a:xfrm>
          <a:prstGeom prst="rect">
            <a:avLst/>
          </a:prstGeom>
          <a:solidFill>
            <a:schemeClr val="bg1">
              <a:lumMod val="50000"/>
            </a:schemeClr>
          </a:solidFill>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12" name="Rectangle 11"/>
          <p:cNvSpPr/>
          <p:nvPr/>
        </p:nvSpPr>
        <p:spPr>
          <a:xfrm>
            <a:off x="838200" y="2999856"/>
            <a:ext cx="175763" cy="175763"/>
          </a:xfrm>
          <a:prstGeom prst="rect">
            <a:avLst/>
          </a:prstGeom>
          <a:solidFill>
            <a:schemeClr val="bg1">
              <a:lumMod val="50000"/>
            </a:schemeClr>
          </a:solidFill>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13" name="Rectangle 12"/>
          <p:cNvSpPr/>
          <p:nvPr/>
        </p:nvSpPr>
        <p:spPr>
          <a:xfrm>
            <a:off x="838200" y="3819264"/>
            <a:ext cx="175763" cy="175763"/>
          </a:xfrm>
          <a:prstGeom prst="rect">
            <a:avLst/>
          </a:prstGeom>
          <a:solidFill>
            <a:schemeClr val="bg1">
              <a:lumMod val="50000"/>
            </a:schemeClr>
          </a:solidFill>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14" name="Rectangle 13"/>
          <p:cNvSpPr/>
          <p:nvPr/>
        </p:nvSpPr>
        <p:spPr>
          <a:xfrm>
            <a:off x="838200" y="4228968"/>
            <a:ext cx="175763" cy="175763"/>
          </a:xfrm>
          <a:prstGeom prst="rect">
            <a:avLst/>
          </a:prstGeom>
          <a:solidFill>
            <a:schemeClr val="bg1">
              <a:lumMod val="50000"/>
            </a:schemeClr>
          </a:solidFill>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15" name="Rectangle 14"/>
          <p:cNvSpPr/>
          <p:nvPr/>
        </p:nvSpPr>
        <p:spPr>
          <a:xfrm>
            <a:off x="838200" y="4638672"/>
            <a:ext cx="175763" cy="175763"/>
          </a:xfrm>
          <a:prstGeom prst="rect">
            <a:avLst/>
          </a:prstGeom>
          <a:solidFill>
            <a:schemeClr val="bg1">
              <a:lumMod val="50000"/>
            </a:schemeClr>
          </a:solidFill>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16" name="Rectangle 15"/>
          <p:cNvSpPr/>
          <p:nvPr/>
        </p:nvSpPr>
        <p:spPr>
          <a:xfrm>
            <a:off x="838200" y="5048376"/>
            <a:ext cx="175763" cy="175763"/>
          </a:xfrm>
          <a:prstGeom prst="rect">
            <a:avLst/>
          </a:prstGeom>
          <a:solidFill>
            <a:schemeClr val="bg1">
              <a:lumMod val="50000"/>
            </a:schemeClr>
          </a:solidFill>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17" name="Rectangle 16"/>
          <p:cNvSpPr/>
          <p:nvPr/>
        </p:nvSpPr>
        <p:spPr>
          <a:xfrm>
            <a:off x="838200" y="5458080"/>
            <a:ext cx="175763" cy="175763"/>
          </a:xfrm>
          <a:prstGeom prst="rect">
            <a:avLst/>
          </a:prstGeom>
          <a:solidFill>
            <a:schemeClr val="bg1">
              <a:lumMod val="50000"/>
            </a:schemeClr>
          </a:solidFill>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18" name="Rectangle 17"/>
          <p:cNvSpPr/>
          <p:nvPr/>
        </p:nvSpPr>
        <p:spPr>
          <a:xfrm>
            <a:off x="838200" y="5867784"/>
            <a:ext cx="175763" cy="175763"/>
          </a:xfrm>
          <a:prstGeom prst="rect">
            <a:avLst/>
          </a:prstGeom>
          <a:solidFill>
            <a:schemeClr val="bg1">
              <a:lumMod val="50000"/>
            </a:schemeClr>
          </a:solidFill>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19" name="Rectangle 18"/>
          <p:cNvSpPr/>
          <p:nvPr/>
        </p:nvSpPr>
        <p:spPr>
          <a:xfrm>
            <a:off x="838200" y="3447144"/>
            <a:ext cx="175763" cy="175763"/>
          </a:xfrm>
          <a:prstGeom prst="rect">
            <a:avLst/>
          </a:prstGeom>
          <a:solidFill>
            <a:schemeClr val="bg1">
              <a:lumMod val="50000"/>
            </a:schemeClr>
          </a:solidFill>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grpSp>
        <p:nvGrpSpPr>
          <p:cNvPr id="20" name="Group 19"/>
          <p:cNvGrpSpPr/>
          <p:nvPr/>
        </p:nvGrpSpPr>
        <p:grpSpPr>
          <a:xfrm>
            <a:off x="1447800" y="1665455"/>
            <a:ext cx="4038600" cy="409704"/>
            <a:chOff x="3634765" y="904105"/>
            <a:chExt cx="2225096" cy="409704"/>
          </a:xfrm>
        </p:grpSpPr>
        <p:sp>
          <p:nvSpPr>
            <p:cNvPr id="51" name="Rectangle 50"/>
            <p:cNvSpPr/>
            <p:nvPr/>
          </p:nvSpPr>
          <p:spPr>
            <a:xfrm>
              <a:off x="3634765" y="904105"/>
              <a:ext cx="2225096" cy="409704"/>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52" name="Rectangle 51"/>
            <p:cNvSpPr/>
            <p:nvPr/>
          </p:nvSpPr>
          <p:spPr>
            <a:xfrm>
              <a:off x="3634765" y="904105"/>
              <a:ext cx="2225096" cy="409704"/>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99568" tIns="99568" rIns="99568" bIns="99568" numCol="1" spcCol="1270" anchor="ctr" anchorCtr="0">
              <a:noAutofit/>
            </a:bodyPr>
            <a:lstStyle/>
            <a:p>
              <a:pPr lvl="0" algn="l" defTabSz="622300">
                <a:lnSpc>
                  <a:spcPct val="90000"/>
                </a:lnSpc>
                <a:spcBef>
                  <a:spcPct val="0"/>
                </a:spcBef>
                <a:spcAft>
                  <a:spcPct val="35000"/>
                </a:spcAft>
              </a:pPr>
              <a:r>
                <a:rPr lang="en-US" sz="2400" b="1" kern="1200" dirty="0"/>
                <a:t>Problem statement	</a:t>
              </a:r>
            </a:p>
          </p:txBody>
        </p:sp>
      </p:grpSp>
      <p:grpSp>
        <p:nvGrpSpPr>
          <p:cNvPr id="21" name="Group 20"/>
          <p:cNvGrpSpPr/>
          <p:nvPr/>
        </p:nvGrpSpPr>
        <p:grpSpPr>
          <a:xfrm>
            <a:off x="1447800" y="2075159"/>
            <a:ext cx="6858000" cy="409704"/>
            <a:chOff x="3634765" y="1313809"/>
            <a:chExt cx="2225096" cy="409704"/>
          </a:xfrm>
        </p:grpSpPr>
        <p:sp>
          <p:nvSpPr>
            <p:cNvPr id="49" name="Rectangle 48"/>
            <p:cNvSpPr/>
            <p:nvPr/>
          </p:nvSpPr>
          <p:spPr>
            <a:xfrm>
              <a:off x="3634765" y="1313809"/>
              <a:ext cx="2225096" cy="409704"/>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50" name="Rectangle 49"/>
            <p:cNvSpPr/>
            <p:nvPr/>
          </p:nvSpPr>
          <p:spPr>
            <a:xfrm>
              <a:off x="3634765" y="1313809"/>
              <a:ext cx="2225096" cy="409704"/>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99568" tIns="99568" rIns="99568" bIns="99568" numCol="1" spcCol="1270" anchor="ctr" anchorCtr="0">
              <a:noAutofit/>
            </a:bodyPr>
            <a:lstStyle/>
            <a:p>
              <a:pPr lvl="0" algn="l" defTabSz="622300">
                <a:lnSpc>
                  <a:spcPct val="90000"/>
                </a:lnSpc>
                <a:spcBef>
                  <a:spcPct val="0"/>
                </a:spcBef>
                <a:spcAft>
                  <a:spcPct val="35000"/>
                </a:spcAft>
              </a:pPr>
              <a:r>
                <a:rPr lang="en-US" sz="2400" b="1" kern="1200" dirty="0"/>
                <a:t>Objective</a:t>
              </a:r>
            </a:p>
          </p:txBody>
        </p:sp>
      </p:grpSp>
      <p:grpSp>
        <p:nvGrpSpPr>
          <p:cNvPr id="22" name="Group 21"/>
          <p:cNvGrpSpPr/>
          <p:nvPr/>
        </p:nvGrpSpPr>
        <p:grpSpPr>
          <a:xfrm>
            <a:off x="1447800" y="2484863"/>
            <a:ext cx="7696200" cy="409704"/>
            <a:chOff x="3634765" y="1723513"/>
            <a:chExt cx="2225096" cy="409704"/>
          </a:xfrm>
        </p:grpSpPr>
        <p:sp>
          <p:nvSpPr>
            <p:cNvPr id="47" name="Rectangle 46"/>
            <p:cNvSpPr/>
            <p:nvPr/>
          </p:nvSpPr>
          <p:spPr>
            <a:xfrm>
              <a:off x="3634765" y="1723513"/>
              <a:ext cx="2225096" cy="409704"/>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48" name="Rectangle 47"/>
            <p:cNvSpPr/>
            <p:nvPr/>
          </p:nvSpPr>
          <p:spPr>
            <a:xfrm>
              <a:off x="3634765" y="1723513"/>
              <a:ext cx="2225096" cy="409704"/>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99568" tIns="99568" rIns="99568" bIns="99568" numCol="1" spcCol="1270" anchor="ctr" anchorCtr="0">
              <a:noAutofit/>
            </a:bodyPr>
            <a:lstStyle/>
            <a:p>
              <a:pPr lvl="0" algn="l" defTabSz="622300">
                <a:lnSpc>
                  <a:spcPct val="90000"/>
                </a:lnSpc>
                <a:spcBef>
                  <a:spcPct val="0"/>
                </a:spcBef>
                <a:spcAft>
                  <a:spcPct val="35000"/>
                </a:spcAft>
              </a:pPr>
              <a:r>
                <a:rPr lang="en-US" sz="2400" b="1" kern="1200" dirty="0"/>
                <a:t>Background of previous work done in the chosen area	</a:t>
              </a:r>
            </a:p>
          </p:txBody>
        </p:sp>
      </p:grpSp>
      <p:grpSp>
        <p:nvGrpSpPr>
          <p:cNvPr id="23" name="Group 22"/>
          <p:cNvGrpSpPr/>
          <p:nvPr/>
        </p:nvGrpSpPr>
        <p:grpSpPr>
          <a:xfrm>
            <a:off x="1447800" y="2894567"/>
            <a:ext cx="4328324" cy="1229113"/>
            <a:chOff x="3634765" y="2133217"/>
            <a:chExt cx="2225096" cy="1229113"/>
          </a:xfrm>
        </p:grpSpPr>
        <p:sp>
          <p:nvSpPr>
            <p:cNvPr id="45" name="Rectangle 44"/>
            <p:cNvSpPr/>
            <p:nvPr/>
          </p:nvSpPr>
          <p:spPr>
            <a:xfrm>
              <a:off x="3634765" y="2133217"/>
              <a:ext cx="2225096" cy="409704"/>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46" name="Rectangle 45"/>
            <p:cNvSpPr/>
            <p:nvPr/>
          </p:nvSpPr>
          <p:spPr>
            <a:xfrm>
              <a:off x="3634765" y="2952626"/>
              <a:ext cx="2225096" cy="409704"/>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99568" tIns="99568" rIns="99568" bIns="99568" numCol="1" spcCol="1270" anchor="ctr" anchorCtr="0">
              <a:noAutofit/>
            </a:bodyPr>
            <a:lstStyle/>
            <a:p>
              <a:pPr lvl="0" algn="l" defTabSz="622300">
                <a:lnSpc>
                  <a:spcPct val="90000"/>
                </a:lnSpc>
                <a:spcBef>
                  <a:spcPct val="0"/>
                </a:spcBef>
                <a:spcAft>
                  <a:spcPct val="35000"/>
                </a:spcAft>
              </a:pPr>
              <a:r>
                <a:rPr lang="en-US" sz="2400" b="1" kern="1200" dirty="0"/>
                <a:t>Detailed Plan of Work</a:t>
              </a:r>
            </a:p>
          </p:txBody>
        </p:sp>
      </p:grpSp>
      <p:grpSp>
        <p:nvGrpSpPr>
          <p:cNvPr id="24" name="Group 23"/>
          <p:cNvGrpSpPr/>
          <p:nvPr/>
        </p:nvGrpSpPr>
        <p:grpSpPr>
          <a:xfrm>
            <a:off x="1447800" y="3290435"/>
            <a:ext cx="5791200" cy="409704"/>
            <a:chOff x="1531537" y="2542921"/>
            <a:chExt cx="4328324" cy="409704"/>
          </a:xfrm>
        </p:grpSpPr>
        <p:sp>
          <p:nvSpPr>
            <p:cNvPr id="43" name="Rectangle 42"/>
            <p:cNvSpPr/>
            <p:nvPr/>
          </p:nvSpPr>
          <p:spPr>
            <a:xfrm>
              <a:off x="1531537" y="2542921"/>
              <a:ext cx="4328324" cy="409704"/>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44" name="Rectangle 43"/>
            <p:cNvSpPr/>
            <p:nvPr/>
          </p:nvSpPr>
          <p:spPr>
            <a:xfrm>
              <a:off x="1531537" y="2542921"/>
              <a:ext cx="4328324" cy="409704"/>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99568" tIns="99568" rIns="99568" bIns="99568" numCol="1" spcCol="1270" anchor="ctr" anchorCtr="0">
              <a:noAutofit/>
            </a:bodyPr>
            <a:lstStyle/>
            <a:p>
              <a:pPr lvl="0" algn="l" defTabSz="622300">
                <a:lnSpc>
                  <a:spcPct val="90000"/>
                </a:lnSpc>
                <a:spcBef>
                  <a:spcPct val="0"/>
                </a:spcBef>
                <a:spcAft>
                  <a:spcPct val="35000"/>
                </a:spcAft>
              </a:pPr>
              <a:r>
                <a:rPr lang="en-US" sz="2400" b="1" kern="1200" dirty="0"/>
                <a:t>Potential Data Challenges &amp; Risks	</a:t>
              </a:r>
            </a:p>
          </p:txBody>
        </p:sp>
      </p:grpSp>
      <p:grpSp>
        <p:nvGrpSpPr>
          <p:cNvPr id="25" name="Group 24"/>
          <p:cNvGrpSpPr/>
          <p:nvPr/>
        </p:nvGrpSpPr>
        <p:grpSpPr>
          <a:xfrm>
            <a:off x="1447800" y="2895600"/>
            <a:ext cx="4572000" cy="1228080"/>
            <a:chOff x="3634765" y="2134250"/>
            <a:chExt cx="2225096" cy="1228080"/>
          </a:xfrm>
        </p:grpSpPr>
        <p:sp>
          <p:nvSpPr>
            <p:cNvPr id="41" name="Rectangle 40"/>
            <p:cNvSpPr/>
            <p:nvPr/>
          </p:nvSpPr>
          <p:spPr>
            <a:xfrm>
              <a:off x="3634765" y="2952626"/>
              <a:ext cx="2225096" cy="409704"/>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42" name="Rectangle 41"/>
            <p:cNvSpPr/>
            <p:nvPr/>
          </p:nvSpPr>
          <p:spPr>
            <a:xfrm>
              <a:off x="3634765" y="2134250"/>
              <a:ext cx="2225096" cy="409704"/>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99568" tIns="99568" rIns="99568" bIns="99568" numCol="1" spcCol="1270" anchor="ctr" anchorCtr="0">
              <a:noAutofit/>
            </a:bodyPr>
            <a:lstStyle/>
            <a:p>
              <a:pPr lvl="0" algn="l" defTabSz="622300">
                <a:lnSpc>
                  <a:spcPct val="90000"/>
                </a:lnSpc>
                <a:spcBef>
                  <a:spcPct val="0"/>
                </a:spcBef>
                <a:spcAft>
                  <a:spcPct val="35000"/>
                </a:spcAft>
              </a:pPr>
              <a:r>
                <a:rPr lang="en-US" sz="2400" b="1" kern="1200" dirty="0"/>
                <a:t>Machine Learning Process Flow	</a:t>
              </a:r>
            </a:p>
          </p:txBody>
        </p:sp>
      </p:grpSp>
      <p:grpSp>
        <p:nvGrpSpPr>
          <p:cNvPr id="26" name="Group 25"/>
          <p:cNvGrpSpPr/>
          <p:nvPr/>
        </p:nvGrpSpPr>
        <p:grpSpPr>
          <a:xfrm>
            <a:off x="1447800" y="4123680"/>
            <a:ext cx="4724400" cy="409704"/>
            <a:chOff x="3634765" y="3362330"/>
            <a:chExt cx="2225096" cy="409704"/>
          </a:xfrm>
        </p:grpSpPr>
        <p:sp>
          <p:nvSpPr>
            <p:cNvPr id="39" name="Rectangle 38"/>
            <p:cNvSpPr/>
            <p:nvPr/>
          </p:nvSpPr>
          <p:spPr>
            <a:xfrm>
              <a:off x="3634765" y="3362330"/>
              <a:ext cx="2225096" cy="409704"/>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40" name="Rectangle 39"/>
            <p:cNvSpPr/>
            <p:nvPr/>
          </p:nvSpPr>
          <p:spPr>
            <a:xfrm>
              <a:off x="3634765" y="3362330"/>
              <a:ext cx="2225096" cy="409704"/>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99568" tIns="99568" rIns="99568" bIns="99568" numCol="1" spcCol="1270" anchor="ctr" anchorCtr="0">
              <a:noAutofit/>
            </a:bodyPr>
            <a:lstStyle/>
            <a:p>
              <a:pPr lvl="0" algn="l" defTabSz="622300">
                <a:lnSpc>
                  <a:spcPct val="90000"/>
                </a:lnSpc>
                <a:spcBef>
                  <a:spcPct val="0"/>
                </a:spcBef>
                <a:spcAft>
                  <a:spcPct val="35000"/>
                </a:spcAft>
              </a:pPr>
              <a:r>
                <a:rPr lang="en-US" sz="2400" b="1" kern="1200" dirty="0"/>
                <a:t>Pre-Processing	</a:t>
              </a:r>
            </a:p>
          </p:txBody>
        </p:sp>
      </p:grpSp>
      <p:grpSp>
        <p:nvGrpSpPr>
          <p:cNvPr id="27" name="Group 26"/>
          <p:cNvGrpSpPr/>
          <p:nvPr/>
        </p:nvGrpSpPr>
        <p:grpSpPr>
          <a:xfrm>
            <a:off x="1447800" y="4533384"/>
            <a:ext cx="8001000" cy="409704"/>
            <a:chOff x="3634765" y="3772034"/>
            <a:chExt cx="2225096" cy="409704"/>
          </a:xfrm>
        </p:grpSpPr>
        <p:sp>
          <p:nvSpPr>
            <p:cNvPr id="37" name="Rectangle 36"/>
            <p:cNvSpPr/>
            <p:nvPr/>
          </p:nvSpPr>
          <p:spPr>
            <a:xfrm>
              <a:off x="3634765" y="3772034"/>
              <a:ext cx="2225096" cy="409704"/>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38" name="Rectangle 37"/>
            <p:cNvSpPr/>
            <p:nvPr/>
          </p:nvSpPr>
          <p:spPr>
            <a:xfrm>
              <a:off x="3634765" y="3772034"/>
              <a:ext cx="2225096" cy="409704"/>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99568" tIns="99568" rIns="99568" bIns="99568" numCol="1" spcCol="1270" anchor="ctr" anchorCtr="0">
              <a:noAutofit/>
            </a:bodyPr>
            <a:lstStyle/>
            <a:p>
              <a:pPr lvl="0" algn="l" defTabSz="622300">
                <a:lnSpc>
                  <a:spcPct val="90000"/>
                </a:lnSpc>
                <a:spcBef>
                  <a:spcPct val="0"/>
                </a:spcBef>
                <a:spcAft>
                  <a:spcPct val="35000"/>
                </a:spcAft>
              </a:pPr>
              <a:r>
                <a:rPr lang="en-US" sz="2400" b="1" kern="1200" dirty="0"/>
                <a:t>Machine Learning Modelling &amp; Techniques Applied	</a:t>
              </a:r>
            </a:p>
          </p:txBody>
        </p:sp>
      </p:grpSp>
      <p:grpSp>
        <p:nvGrpSpPr>
          <p:cNvPr id="28" name="Group 27"/>
          <p:cNvGrpSpPr/>
          <p:nvPr/>
        </p:nvGrpSpPr>
        <p:grpSpPr>
          <a:xfrm>
            <a:off x="1447800" y="4943088"/>
            <a:ext cx="2225096" cy="409704"/>
            <a:chOff x="3634765" y="4181738"/>
            <a:chExt cx="2225096" cy="409704"/>
          </a:xfrm>
        </p:grpSpPr>
        <p:sp>
          <p:nvSpPr>
            <p:cNvPr id="35" name="Rectangle 34"/>
            <p:cNvSpPr/>
            <p:nvPr/>
          </p:nvSpPr>
          <p:spPr>
            <a:xfrm>
              <a:off x="3634765" y="4181738"/>
              <a:ext cx="2225096" cy="409704"/>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36" name="Rectangle 35"/>
            <p:cNvSpPr/>
            <p:nvPr/>
          </p:nvSpPr>
          <p:spPr>
            <a:xfrm>
              <a:off x="3634765" y="4181738"/>
              <a:ext cx="2225096" cy="409704"/>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99568" tIns="99568" rIns="99568" bIns="99568" numCol="1" spcCol="1270" anchor="ctr" anchorCtr="0">
              <a:noAutofit/>
            </a:bodyPr>
            <a:lstStyle/>
            <a:p>
              <a:pPr lvl="0" algn="l" defTabSz="622300">
                <a:lnSpc>
                  <a:spcPct val="90000"/>
                </a:lnSpc>
                <a:spcBef>
                  <a:spcPct val="0"/>
                </a:spcBef>
                <a:spcAft>
                  <a:spcPct val="35000"/>
                </a:spcAft>
              </a:pPr>
              <a:r>
                <a:rPr lang="en-US" sz="2400" b="1" kern="1200"/>
                <a:t>Interpretation	</a:t>
              </a:r>
              <a:endParaRPr lang="en-US" sz="2400" b="1" kern="1200" dirty="0"/>
            </a:p>
          </p:txBody>
        </p:sp>
      </p:grpSp>
      <p:grpSp>
        <p:nvGrpSpPr>
          <p:cNvPr id="29" name="Group 28"/>
          <p:cNvGrpSpPr/>
          <p:nvPr/>
        </p:nvGrpSpPr>
        <p:grpSpPr>
          <a:xfrm>
            <a:off x="1447800" y="5352792"/>
            <a:ext cx="7162800" cy="409704"/>
            <a:chOff x="3634765" y="4591442"/>
            <a:chExt cx="2225096" cy="409704"/>
          </a:xfrm>
        </p:grpSpPr>
        <p:sp>
          <p:nvSpPr>
            <p:cNvPr id="33" name="Rectangle 32"/>
            <p:cNvSpPr/>
            <p:nvPr/>
          </p:nvSpPr>
          <p:spPr>
            <a:xfrm>
              <a:off x="3634765" y="4591442"/>
              <a:ext cx="2225096" cy="409704"/>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34" name="Rectangle 33"/>
            <p:cNvSpPr/>
            <p:nvPr/>
          </p:nvSpPr>
          <p:spPr>
            <a:xfrm>
              <a:off x="3634765" y="4591442"/>
              <a:ext cx="2225096" cy="409704"/>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99568" tIns="99568" rIns="99568" bIns="99568" numCol="1" spcCol="1270" anchor="ctr" anchorCtr="0">
              <a:noAutofit/>
            </a:bodyPr>
            <a:lstStyle/>
            <a:p>
              <a:pPr lvl="0" algn="l" defTabSz="622300">
                <a:lnSpc>
                  <a:spcPct val="90000"/>
                </a:lnSpc>
                <a:spcBef>
                  <a:spcPct val="0"/>
                </a:spcBef>
                <a:spcAft>
                  <a:spcPct val="35000"/>
                </a:spcAft>
              </a:pPr>
              <a:r>
                <a:rPr lang="en-US" sz="2400" b="1" kern="1200" dirty="0"/>
                <a:t>Future Work &amp; Extension or Scope of improvements	</a:t>
              </a:r>
            </a:p>
          </p:txBody>
        </p:sp>
      </p:grpSp>
      <p:grpSp>
        <p:nvGrpSpPr>
          <p:cNvPr id="30" name="Group 29"/>
          <p:cNvGrpSpPr/>
          <p:nvPr/>
        </p:nvGrpSpPr>
        <p:grpSpPr>
          <a:xfrm>
            <a:off x="1447800" y="5762496"/>
            <a:ext cx="6477000" cy="409704"/>
            <a:chOff x="3634765" y="5001146"/>
            <a:chExt cx="2225096" cy="409704"/>
          </a:xfrm>
        </p:grpSpPr>
        <p:sp>
          <p:nvSpPr>
            <p:cNvPr id="31" name="Rectangle 30"/>
            <p:cNvSpPr/>
            <p:nvPr/>
          </p:nvSpPr>
          <p:spPr>
            <a:xfrm>
              <a:off x="3634765" y="5001146"/>
              <a:ext cx="2225096" cy="409704"/>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32" name="Rectangle 31"/>
            <p:cNvSpPr/>
            <p:nvPr/>
          </p:nvSpPr>
          <p:spPr>
            <a:xfrm>
              <a:off x="3634765" y="5001146"/>
              <a:ext cx="2225096" cy="409704"/>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99568" tIns="99568" rIns="99568" bIns="99568" numCol="1" spcCol="1270" anchor="ctr" anchorCtr="0">
              <a:noAutofit/>
            </a:bodyPr>
            <a:lstStyle/>
            <a:p>
              <a:pPr lvl="0" algn="l" defTabSz="622300">
                <a:lnSpc>
                  <a:spcPct val="90000"/>
                </a:lnSpc>
                <a:spcBef>
                  <a:spcPct val="0"/>
                </a:spcBef>
                <a:spcAft>
                  <a:spcPct val="35000"/>
                </a:spcAft>
              </a:pPr>
              <a:r>
                <a:rPr lang="en-US" sz="2400" b="1" kern="1200" dirty="0"/>
                <a:t>Conclusions / Recommendations	</a:t>
              </a:r>
            </a:p>
          </p:txBody>
        </p:sp>
      </p:grpSp>
    </p:spTree>
    <p:extLst>
      <p:ext uri="{BB962C8B-B14F-4D97-AF65-F5344CB8AC3E}">
        <p14:creationId xmlns:p14="http://schemas.microsoft.com/office/powerpoint/2010/main" val="8970053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 Statement</a:t>
            </a:r>
          </a:p>
        </p:txBody>
      </p:sp>
      <p:sp>
        <p:nvSpPr>
          <p:cNvPr id="3" name="Text Placeholder 2"/>
          <p:cNvSpPr>
            <a:spLocks noGrp="1"/>
          </p:cNvSpPr>
          <p:nvPr>
            <p:ph type="body" sz="quarter" idx="13"/>
          </p:nvPr>
        </p:nvSpPr>
        <p:spPr>
          <a:xfrm>
            <a:off x="419100" y="1143001"/>
            <a:ext cx="11468100" cy="1905000"/>
          </a:xfrm>
        </p:spPr>
        <p:txBody>
          <a:bodyPr>
            <a:normAutofit lnSpcReduction="10000"/>
          </a:bodyPr>
          <a:lstStyle/>
          <a:p>
            <a:r>
              <a:rPr lang="en-IN" dirty="0">
                <a:latin typeface="Calibri" panose="020F0502020204030204" pitchFamily="34" charset="0"/>
                <a:cs typeface="Calibri" panose="020F0502020204030204" pitchFamily="34" charset="0"/>
              </a:rPr>
              <a:t>Twitter allows businesses to reach a broad audience and connect with customers without intermediaries. On the downside, there’s so much information that it’s hard for brands to quickly detect negative social mentions that could harm their business</a:t>
            </a:r>
            <a:r>
              <a:rPr lang="en-IN" dirty="0"/>
              <a:t>.</a:t>
            </a:r>
          </a:p>
          <a:p>
            <a:r>
              <a:rPr lang="en-US" dirty="0">
                <a:latin typeface="Calibri" panose="020F0502020204030204" pitchFamily="34" charset="0"/>
                <a:cs typeface="Calibri" panose="020F0502020204030204" pitchFamily="34" charset="0"/>
              </a:rPr>
              <a:t>Listening to customers on Twitter allows companies to understand their audience, keep on top of what’s being said about their brand, and their competitors, and discover new trends in the industry.</a:t>
            </a:r>
          </a:p>
          <a:p>
            <a:r>
              <a:rPr lang="en-US" dirty="0">
                <a:latin typeface="Calibri" panose="020F0502020204030204" pitchFamily="34" charset="0"/>
                <a:cs typeface="Calibri" panose="020F0502020204030204" pitchFamily="34" charset="0"/>
              </a:rPr>
              <a:t>The sentiment analysis of twitter can also be applied to analyze the political views of the people which would help in decision of the voting of the political party.</a:t>
            </a:r>
          </a:p>
        </p:txBody>
      </p:sp>
      <p:sp>
        <p:nvSpPr>
          <p:cNvPr id="7" name="Rectangle 6"/>
          <p:cNvSpPr/>
          <p:nvPr/>
        </p:nvSpPr>
        <p:spPr>
          <a:xfrm>
            <a:off x="2971800" y="6415649"/>
            <a:ext cx="7391400" cy="289951"/>
          </a:xfrm>
          <a:prstGeom prst="rect">
            <a:avLst/>
          </a:prstGeom>
        </p:spPr>
        <p:txBody>
          <a:bodyPr wrap="square">
            <a:spAutoFit/>
          </a:bodyPr>
          <a:lstStyle/>
          <a:p>
            <a:pPr>
              <a:lnSpc>
                <a:spcPct val="107000"/>
              </a:lnSpc>
              <a:spcAft>
                <a:spcPts val="800"/>
              </a:spcAft>
            </a:pPr>
            <a:r>
              <a:rPr lang="en-US" sz="1200" dirty="0">
                <a:solidFill>
                  <a:srgbClr val="FF0000"/>
                </a:solidFill>
                <a:latin typeface="Calibri" panose="020F0502020204030204" pitchFamily="34" charset="0"/>
                <a:ea typeface="Calibri" panose="020F0502020204030204" pitchFamily="34" charset="0"/>
                <a:cs typeface="Times New Roman" panose="02020603050405020304" pitchFamily="18" charset="0"/>
              </a:rPr>
              <a:t> * </a:t>
            </a:r>
            <a:r>
              <a:rPr lang="en-US" sz="1200" u="sng" dirty="0">
                <a:solidFill>
                  <a:srgbClr val="FF0000"/>
                </a:solidFill>
                <a:latin typeface="Calibri" panose="020F0502020204030204" pitchFamily="34" charset="0"/>
                <a:ea typeface="Calibri" panose="020F0502020204030204" pitchFamily="34" charset="0"/>
                <a:cs typeface="Times New Roman" panose="02020603050405020304" pitchFamily="18" charset="0"/>
              </a:rPr>
              <a:t>https://</a:t>
            </a:r>
            <a:r>
              <a:rPr lang="en-US" sz="1200" u="sng" dirty="0" err="1">
                <a:solidFill>
                  <a:srgbClr val="FF0000"/>
                </a:solidFill>
                <a:latin typeface="Calibri" panose="020F0502020204030204" pitchFamily="34" charset="0"/>
                <a:ea typeface="Calibri" panose="020F0502020204030204" pitchFamily="34" charset="0"/>
                <a:cs typeface="Times New Roman" panose="02020603050405020304" pitchFamily="18" charset="0"/>
              </a:rPr>
              <a:t>en.wikipedia.org</a:t>
            </a:r>
            <a:r>
              <a:rPr lang="en-US" sz="1200" u="sng" dirty="0">
                <a:solidFill>
                  <a:srgbClr val="FF0000"/>
                </a:solidFill>
                <a:latin typeface="Calibri" panose="020F0502020204030204" pitchFamily="34" charset="0"/>
                <a:ea typeface="Calibri" panose="020F0502020204030204" pitchFamily="34" charset="0"/>
                <a:cs typeface="Times New Roman" panose="02020603050405020304" pitchFamily="18" charset="0"/>
              </a:rPr>
              <a:t>/wiki/Twitter</a:t>
            </a:r>
            <a:endParaRPr lang="en-US" sz="12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 name="Rectangle 7"/>
          <p:cNvSpPr/>
          <p:nvPr/>
        </p:nvSpPr>
        <p:spPr>
          <a:xfrm>
            <a:off x="228600" y="3268904"/>
            <a:ext cx="11887200" cy="373500"/>
          </a:xfrm>
          <a:prstGeom prst="rect">
            <a:avLst/>
          </a:prstGeom>
        </p:spPr>
        <p:txBody>
          <a:bodyPr wrap="square">
            <a:spAutoFit/>
          </a:bodyPr>
          <a:lstStyle/>
          <a:p>
            <a:pPr>
              <a:lnSpc>
                <a:spcPct val="107000"/>
              </a:lnSpc>
              <a:spcAft>
                <a:spcPts val="800"/>
              </a:spcAft>
            </a:pPr>
            <a:r>
              <a:rPr lang="en-US" dirty="0">
                <a:solidFill>
                  <a:srgbClr val="FF0000"/>
                </a:solidFill>
                <a:latin typeface="Century Gothic" panose="020B0502020202020204" pitchFamily="34" charset="0"/>
                <a:ea typeface="Calibri" panose="020F0502020204030204" pitchFamily="34" charset="0"/>
                <a:cs typeface="Times New Roman" panose="02020603050405020304" pitchFamily="18" charset="0"/>
              </a:rPr>
              <a:t>According to a study* Twitter has about 330 million monthly users </a:t>
            </a:r>
            <a:endParaRPr lang="en-US"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 name="AutoShape 2">
            <a:extLst>
              <a:ext uri="{FF2B5EF4-FFF2-40B4-BE49-F238E27FC236}">
                <a16:creationId xmlns:a16="http://schemas.microsoft.com/office/drawing/2014/main" id="{6B7C250D-147A-D44A-BDB1-BD6C5E727A53}"/>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1" name="Picture 10">
            <a:extLst>
              <a:ext uri="{FF2B5EF4-FFF2-40B4-BE49-F238E27FC236}">
                <a16:creationId xmlns:a16="http://schemas.microsoft.com/office/drawing/2014/main" id="{F594CA3D-ED57-424C-B12F-097A801A37E7}"/>
              </a:ext>
            </a:extLst>
          </p:cNvPr>
          <p:cNvPicPr>
            <a:picLocks noChangeAspect="1"/>
          </p:cNvPicPr>
          <p:nvPr/>
        </p:nvPicPr>
        <p:blipFill>
          <a:blip r:embed="rId2"/>
          <a:stretch>
            <a:fillRect/>
          </a:stretch>
        </p:blipFill>
        <p:spPr>
          <a:xfrm>
            <a:off x="3556000" y="3642404"/>
            <a:ext cx="4775200" cy="2616200"/>
          </a:xfrm>
          <a:prstGeom prst="rect">
            <a:avLst/>
          </a:prstGeom>
        </p:spPr>
      </p:pic>
    </p:spTree>
    <p:extLst>
      <p:ext uri="{BB962C8B-B14F-4D97-AF65-F5344CB8AC3E}">
        <p14:creationId xmlns:p14="http://schemas.microsoft.com/office/powerpoint/2010/main" val="23244993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Objective</a:t>
            </a:r>
          </a:p>
        </p:txBody>
      </p:sp>
      <p:sp>
        <p:nvSpPr>
          <p:cNvPr id="7" name="Content Placeholder 3">
            <a:extLst>
              <a:ext uri="{FF2B5EF4-FFF2-40B4-BE49-F238E27FC236}">
                <a16:creationId xmlns:a16="http://schemas.microsoft.com/office/drawing/2014/main" id="{6936F325-6BD0-434C-88CC-C96C1D632A54}"/>
              </a:ext>
            </a:extLst>
          </p:cNvPr>
          <p:cNvSpPr txBox="1">
            <a:spLocks/>
          </p:cNvSpPr>
          <p:nvPr/>
        </p:nvSpPr>
        <p:spPr>
          <a:xfrm>
            <a:off x="381000" y="1447800"/>
            <a:ext cx="11108618" cy="5486400"/>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spcBef>
                <a:spcPts val="0"/>
              </a:spcBef>
              <a:buNone/>
            </a:pPr>
            <a:r>
              <a:rPr lang="en-IN" sz="2000" b="1" dirty="0">
                <a:cs typeface="Garamond"/>
              </a:rPr>
              <a:t>Background</a:t>
            </a:r>
          </a:p>
          <a:p>
            <a:pPr>
              <a:lnSpc>
                <a:spcPct val="125000"/>
              </a:lnSpc>
              <a:spcBef>
                <a:spcPts val="0"/>
              </a:spcBef>
            </a:pPr>
            <a:r>
              <a:rPr lang="en-IN" dirty="0">
                <a:hlinkClick r:id="rId2"/>
              </a:rPr>
              <a:t>Sentiment analysis</a:t>
            </a:r>
            <a:r>
              <a:rPr lang="en-IN" dirty="0"/>
              <a:t> is the automated process of identifying and classifying subjective information in text data.</a:t>
            </a:r>
          </a:p>
          <a:p>
            <a:pPr>
              <a:lnSpc>
                <a:spcPct val="125000"/>
              </a:lnSpc>
              <a:spcBef>
                <a:spcPts val="0"/>
              </a:spcBef>
            </a:pPr>
            <a:r>
              <a:rPr lang="en-IN" dirty="0"/>
              <a:t>Since sentiment analysis tools are able to sort Twitter data automatically 24/7, quickly and accurately, you can gain up-to-the-minute insights from your social mentions.</a:t>
            </a:r>
          </a:p>
          <a:p>
            <a:pPr>
              <a:lnSpc>
                <a:spcPct val="125000"/>
              </a:lnSpc>
              <a:spcBef>
                <a:spcPts val="0"/>
              </a:spcBef>
            </a:pPr>
            <a:r>
              <a:rPr lang="en-IN" dirty="0"/>
              <a:t>Performing Twitter sentiment analysis can help you quickly understand the tone and context of those social mentions.</a:t>
            </a:r>
          </a:p>
          <a:p>
            <a:pPr marL="0" indent="0">
              <a:spcBef>
                <a:spcPts val="0"/>
              </a:spcBef>
              <a:buFont typeface="Wingdings 3" charset="2"/>
              <a:buNone/>
            </a:pPr>
            <a:endParaRPr lang="en-IN" sz="2400" b="1" dirty="0">
              <a:cs typeface="Garamond"/>
            </a:endParaRPr>
          </a:p>
          <a:p>
            <a:pPr marL="0" indent="0">
              <a:spcBef>
                <a:spcPts val="0"/>
              </a:spcBef>
              <a:buFont typeface="Wingdings 3" charset="2"/>
              <a:buNone/>
            </a:pPr>
            <a:r>
              <a:rPr lang="en-IN" sz="2400" b="1" dirty="0">
                <a:cs typeface="Garamond"/>
              </a:rPr>
              <a:t>Objective</a:t>
            </a:r>
          </a:p>
          <a:p>
            <a:r>
              <a:rPr lang="en-IN" dirty="0"/>
              <a:t>Twitter sentiment analysis allows you to listen to the customers and understand what they need. By introducing sentiment analysis tools into your workflows, you can automatically organize </a:t>
            </a:r>
            <a:r>
              <a:rPr lang="en-IN" dirty="0">
                <a:hlinkClick r:id="rId3"/>
              </a:rPr>
              <a:t>unstructured information</a:t>
            </a:r>
            <a:r>
              <a:rPr lang="en-IN" dirty="0"/>
              <a:t> (which includes Twitter data) in real-time, at scale, and accurately:</a:t>
            </a:r>
          </a:p>
          <a:p>
            <a:endParaRPr lang="en-IN" dirty="0"/>
          </a:p>
          <a:p>
            <a:pPr marL="0" indent="0">
              <a:spcBef>
                <a:spcPts val="0"/>
              </a:spcBef>
              <a:buFont typeface="Wingdings 3" charset="2"/>
              <a:buNone/>
            </a:pPr>
            <a:endParaRPr lang="en-IN" sz="2400" b="1" dirty="0">
              <a:cs typeface="Garamond"/>
            </a:endParaRPr>
          </a:p>
        </p:txBody>
      </p:sp>
      <p:sp>
        <p:nvSpPr>
          <p:cNvPr id="4" name="Rectangle 3"/>
          <p:cNvSpPr/>
          <p:nvPr/>
        </p:nvSpPr>
        <p:spPr>
          <a:xfrm>
            <a:off x="228600" y="4343400"/>
            <a:ext cx="11582400" cy="838200"/>
          </a:xfrm>
          <a:prstGeom prst="rect">
            <a:avLst/>
          </a:prstGeom>
          <a:noFill/>
          <a:ln w="28575">
            <a:solidFill>
              <a:srgbClr val="FF0000"/>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42251153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Business Benefits</a:t>
            </a:r>
          </a:p>
        </p:txBody>
      </p:sp>
      <p:sp>
        <p:nvSpPr>
          <p:cNvPr id="7" name="Content Placeholder 3">
            <a:extLst>
              <a:ext uri="{FF2B5EF4-FFF2-40B4-BE49-F238E27FC236}">
                <a16:creationId xmlns:a16="http://schemas.microsoft.com/office/drawing/2014/main" id="{6936F325-6BD0-434C-88CC-C96C1D632A54}"/>
              </a:ext>
            </a:extLst>
          </p:cNvPr>
          <p:cNvSpPr txBox="1">
            <a:spLocks/>
          </p:cNvSpPr>
          <p:nvPr/>
        </p:nvSpPr>
        <p:spPr>
          <a:xfrm>
            <a:off x="304800" y="1143000"/>
            <a:ext cx="11108618" cy="2362200"/>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fontAlgn="base"/>
            <a:r>
              <a:rPr lang="en-IN" b="1" dirty="0"/>
              <a:t>Business: </a:t>
            </a:r>
            <a:r>
              <a:rPr lang="en-IN" dirty="0"/>
              <a:t>In marketing field companies use it to develop their strategies, to understand customers’ feelings towards products or brand, how people respond to their campaigns or product launches and why consumers don’t buy some products.</a:t>
            </a:r>
          </a:p>
          <a:p>
            <a:pPr fontAlgn="base"/>
            <a:r>
              <a:rPr lang="en-IN" b="1" dirty="0"/>
              <a:t>Politics: </a:t>
            </a:r>
            <a:r>
              <a:rPr lang="en-IN" dirty="0"/>
              <a:t>In political field, it is used to keep track of political view, to detect consistency and inconsistency between statements and actions at the government level. It can be used to predict election results as well!</a:t>
            </a:r>
          </a:p>
          <a:p>
            <a:pPr fontAlgn="base"/>
            <a:r>
              <a:rPr lang="en-IN" b="1" dirty="0"/>
              <a:t>Public Actions: </a:t>
            </a:r>
            <a:r>
              <a:rPr lang="en-IN" dirty="0"/>
              <a:t>Sentiment analysis also is used to monitor and analyse social phenomena, for the spotting of potentially dangerous situations and determining the general mood of the blogosphere.</a:t>
            </a:r>
          </a:p>
          <a:p>
            <a:pPr marL="0" indent="0">
              <a:spcBef>
                <a:spcPts val="0"/>
              </a:spcBef>
              <a:buFont typeface="Wingdings 3" charset="2"/>
              <a:buNone/>
            </a:pPr>
            <a:endParaRPr lang="en-IN" sz="2400" b="1" dirty="0">
              <a:cs typeface="Garamond"/>
            </a:endParaRPr>
          </a:p>
        </p:txBody>
      </p:sp>
    </p:spTree>
    <p:extLst>
      <p:ext uri="{BB962C8B-B14F-4D97-AF65-F5344CB8AC3E}">
        <p14:creationId xmlns:p14="http://schemas.microsoft.com/office/powerpoint/2010/main" val="3206938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Previous Work</a:t>
            </a:r>
          </a:p>
        </p:txBody>
      </p:sp>
      <p:sp>
        <p:nvSpPr>
          <p:cNvPr id="8" name="Rectangle 7"/>
          <p:cNvSpPr/>
          <p:nvPr/>
        </p:nvSpPr>
        <p:spPr>
          <a:xfrm>
            <a:off x="609600" y="1371600"/>
            <a:ext cx="10820400" cy="4247317"/>
          </a:xfrm>
          <a:prstGeom prst="rect">
            <a:avLst/>
          </a:prstGeom>
        </p:spPr>
        <p:txBody>
          <a:bodyPr wrap="square">
            <a:spAutoFit/>
          </a:bodyPr>
          <a:lstStyle/>
          <a:p>
            <a:pPr marL="342900" indent="-342900" algn="just">
              <a:buFont typeface="+mj-lt"/>
              <a:buAutoNum type="arabicPeriod"/>
            </a:pPr>
            <a:r>
              <a:rPr lang="en-US" dirty="0"/>
              <a:t>Domain studies on potential parameters and processes that might be causing claims to be denied</a:t>
            </a:r>
          </a:p>
          <a:p>
            <a:pPr marL="800100" lvl="1" indent="-342900" algn="just">
              <a:buFont typeface="+mj-lt"/>
              <a:buAutoNum type="arabicPeriod"/>
            </a:pPr>
            <a:r>
              <a:rPr lang="en-US" dirty="0"/>
              <a:t>Several of these studies highlight various factors that influence claim denial/rejection</a:t>
            </a:r>
          </a:p>
          <a:p>
            <a:pPr marL="800100" lvl="1" indent="-342900" algn="just">
              <a:buFont typeface="+mj-lt"/>
              <a:buAutoNum type="arabicPeriod"/>
            </a:pPr>
            <a:r>
              <a:rPr lang="en-US" dirty="0"/>
              <a:t>They also highlight shortcomings of rule based analytical approaches to solution</a:t>
            </a:r>
          </a:p>
          <a:p>
            <a:pPr marL="342900" marR="0" lvl="0" indent="-342900" algn="just">
              <a:spcBef>
                <a:spcPts val="0"/>
              </a:spcBef>
              <a:spcAft>
                <a:spcPts val="0"/>
              </a:spcAft>
              <a:buFont typeface="+mj-lt"/>
              <a:buAutoNum type="arabicPeriod"/>
            </a:pPr>
            <a:r>
              <a:rPr lang="en-US" dirty="0">
                <a:solidFill>
                  <a:srgbClr val="242729"/>
                </a:solidFill>
                <a:highlight>
                  <a:srgbClr val="FFFFFF"/>
                </a:highlight>
                <a:ea typeface="Times New Roman" panose="02020603050405020304" pitchFamily="18" charset="0"/>
              </a:rPr>
              <a:t>Studies around data preparation that are typical to this problem, for example, imbalanced class in data</a:t>
            </a:r>
          </a:p>
          <a:p>
            <a:pPr marL="800100" lvl="1" indent="-342900" algn="just">
              <a:buFont typeface="+mj-lt"/>
              <a:buAutoNum type="arabicPeriod"/>
            </a:pPr>
            <a:r>
              <a:rPr lang="en-US" dirty="0">
                <a:solidFill>
                  <a:srgbClr val="242729"/>
                </a:solidFill>
                <a:highlight>
                  <a:srgbClr val="FFFFFF"/>
                </a:highlight>
                <a:ea typeface="Times New Roman" panose="02020603050405020304" pitchFamily="18" charset="0"/>
              </a:rPr>
              <a:t>Several Studies show how class imbalance characteristic of this kind of problem can be handled</a:t>
            </a:r>
          </a:p>
          <a:p>
            <a:pPr marL="800100" lvl="1" indent="-342900" algn="just">
              <a:buFont typeface="+mj-lt"/>
              <a:buAutoNum type="arabicPeriod"/>
            </a:pPr>
            <a:r>
              <a:rPr lang="en-US" dirty="0">
                <a:solidFill>
                  <a:srgbClr val="242729"/>
                </a:solidFill>
                <a:highlight>
                  <a:srgbClr val="FFFFFF"/>
                </a:highlight>
                <a:ea typeface="Times New Roman" panose="02020603050405020304" pitchFamily="18" charset="0"/>
              </a:rPr>
              <a:t>Several Studies show how significant features can be identified to reduce dimensions</a:t>
            </a:r>
          </a:p>
          <a:p>
            <a:pPr marL="800100" lvl="1" indent="-342900" algn="just">
              <a:buFont typeface="+mj-lt"/>
              <a:buAutoNum type="arabicPeriod"/>
            </a:pPr>
            <a:r>
              <a:rPr lang="en-US" dirty="0">
                <a:solidFill>
                  <a:srgbClr val="242729"/>
                </a:solidFill>
                <a:highlight>
                  <a:srgbClr val="FFFFFF"/>
                </a:highlight>
                <a:ea typeface="Times New Roman" panose="02020603050405020304" pitchFamily="18" charset="0"/>
              </a:rPr>
              <a:t>Several Studies show how to handle datasets where there are too many categorical attributes with many non-unique values characteristic of this kind of problem</a:t>
            </a:r>
          </a:p>
          <a:p>
            <a:pPr marL="342900" marR="0" lvl="0" indent="-342900" algn="just">
              <a:spcBef>
                <a:spcPts val="0"/>
              </a:spcBef>
              <a:spcAft>
                <a:spcPts val="0"/>
              </a:spcAft>
              <a:buFont typeface="+mj-lt"/>
              <a:buAutoNum type="arabicPeriod"/>
            </a:pPr>
            <a:r>
              <a:rPr lang="en-US" dirty="0"/>
              <a:t>Studies around ML models that are best suited for data typical to this problem, for example, models that work best with imbalanced data, more and more categorical values than numerical values</a:t>
            </a:r>
          </a:p>
          <a:p>
            <a:pPr marL="800100" lvl="1" indent="-342900" algn="just">
              <a:buFont typeface="+mj-lt"/>
              <a:buAutoNum type="arabicPeriod"/>
            </a:pPr>
            <a:r>
              <a:rPr lang="en-US" dirty="0"/>
              <a:t>Several studies point out methods that can be more suitable for such kind of problems, e.g., Catboost which is specifically geared towards categorical features.</a:t>
            </a:r>
          </a:p>
          <a:p>
            <a:pPr marL="800100" lvl="1" indent="-342900" algn="just">
              <a:buFont typeface="+mj-lt"/>
              <a:buAutoNum type="arabicPeriod"/>
            </a:pPr>
            <a:r>
              <a:rPr lang="en-US" dirty="0">
                <a:solidFill>
                  <a:srgbClr val="242729"/>
                </a:solidFill>
                <a:effectLst/>
                <a:ea typeface="Times New Roman" panose="02020603050405020304" pitchFamily="18" charset="0"/>
              </a:rPr>
              <a:t>Several Studies compare various methods  as applied to these problems</a:t>
            </a:r>
          </a:p>
          <a:p>
            <a:pPr marL="800100" lvl="1" indent="-342900" algn="just">
              <a:buFont typeface="+mj-lt"/>
              <a:buAutoNum type="arabicPeriod"/>
            </a:pPr>
            <a:r>
              <a:rPr lang="en-US" dirty="0">
                <a:solidFill>
                  <a:srgbClr val="242729"/>
                </a:solidFill>
                <a:ea typeface="Times New Roman" panose="02020603050405020304" pitchFamily="18" charset="0"/>
              </a:rPr>
              <a:t>Several studies talk about modern tools like driverless AI of H2O, artificial neural networks that can be applied to get optimal results.</a:t>
            </a:r>
            <a:endParaRPr lang="en-US" dirty="0">
              <a:solidFill>
                <a:srgbClr val="242729"/>
              </a:solidFill>
              <a:effectLst/>
              <a:ea typeface="Times New Roman" panose="02020603050405020304" pitchFamily="18" charset="0"/>
            </a:endParaRPr>
          </a:p>
        </p:txBody>
      </p:sp>
    </p:spTree>
    <p:extLst>
      <p:ext uri="{BB962C8B-B14F-4D97-AF65-F5344CB8AC3E}">
        <p14:creationId xmlns:p14="http://schemas.microsoft.com/office/powerpoint/2010/main" val="27706435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a:t>Understanding of Machine Learning( Pipeline)</a:t>
            </a:r>
            <a:endParaRPr lang="en-US" dirty="0"/>
          </a:p>
        </p:txBody>
      </p:sp>
      <p:sp>
        <p:nvSpPr>
          <p:cNvPr id="5" name="Line 10"/>
          <p:cNvSpPr>
            <a:spLocks noChangeShapeType="1"/>
          </p:cNvSpPr>
          <p:nvPr/>
        </p:nvSpPr>
        <p:spPr bwMode="auto">
          <a:xfrm flipV="1">
            <a:off x="6855218" y="2380237"/>
            <a:ext cx="4927301" cy="4046506"/>
          </a:xfrm>
          <a:prstGeom prst="line">
            <a:avLst/>
          </a:prstGeom>
          <a:noFill/>
          <a:ln w="19050">
            <a:solidFill>
              <a:schemeClr val="bg1">
                <a:lumMod val="50000"/>
              </a:schemeClr>
            </a:solidFill>
            <a:round/>
            <a:headEnd/>
            <a:tailEnd type="triangle" w="lg" len="lg"/>
          </a:ln>
          <a:extLst>
            <a:ext uri="{909E8E84-426E-40DD-AFC4-6F175D3DCCD1}">
              <a14:hiddenFill xmlns:a14="http://schemas.microsoft.com/office/drawing/2010/main">
                <a:noFill/>
              </a14:hiddenFill>
            </a:ext>
          </a:extLst>
        </p:spPr>
        <p:txBody>
          <a:bodyPr/>
          <a:lstStyle/>
          <a:p>
            <a:endParaRPr lang="en-IN"/>
          </a:p>
        </p:txBody>
      </p:sp>
      <p:sp>
        <p:nvSpPr>
          <p:cNvPr id="6" name="Line 10"/>
          <p:cNvSpPr>
            <a:spLocks noChangeShapeType="1"/>
          </p:cNvSpPr>
          <p:nvPr/>
        </p:nvSpPr>
        <p:spPr bwMode="auto">
          <a:xfrm flipV="1">
            <a:off x="4547617" y="2365635"/>
            <a:ext cx="4927301" cy="4046506"/>
          </a:xfrm>
          <a:prstGeom prst="line">
            <a:avLst/>
          </a:prstGeom>
          <a:noFill/>
          <a:ln w="19050">
            <a:solidFill>
              <a:schemeClr val="bg1">
                <a:lumMod val="50000"/>
              </a:schemeClr>
            </a:solidFill>
            <a:round/>
            <a:headEnd/>
            <a:tailEnd type="triangle" w="lg" len="lg"/>
          </a:ln>
          <a:extLst>
            <a:ext uri="{909E8E84-426E-40DD-AFC4-6F175D3DCCD1}">
              <a14:hiddenFill xmlns:a14="http://schemas.microsoft.com/office/drawing/2010/main">
                <a:noFill/>
              </a14:hiddenFill>
            </a:ext>
          </a:extLst>
        </p:spPr>
        <p:txBody>
          <a:bodyPr/>
          <a:lstStyle/>
          <a:p>
            <a:endParaRPr lang="en-IN"/>
          </a:p>
        </p:txBody>
      </p:sp>
      <p:sp>
        <p:nvSpPr>
          <p:cNvPr id="7" name="Line 10"/>
          <p:cNvSpPr>
            <a:spLocks noChangeShapeType="1"/>
          </p:cNvSpPr>
          <p:nvPr/>
        </p:nvSpPr>
        <p:spPr bwMode="auto">
          <a:xfrm flipV="1">
            <a:off x="1942755" y="2098452"/>
            <a:ext cx="4927301" cy="4046506"/>
          </a:xfrm>
          <a:prstGeom prst="line">
            <a:avLst/>
          </a:prstGeom>
          <a:noFill/>
          <a:ln w="19050">
            <a:solidFill>
              <a:schemeClr val="bg1">
                <a:lumMod val="50000"/>
              </a:schemeClr>
            </a:solidFill>
            <a:round/>
            <a:headEnd/>
            <a:tailEnd type="triangle" w="lg" len="lg"/>
          </a:ln>
          <a:extLst>
            <a:ext uri="{909E8E84-426E-40DD-AFC4-6F175D3DCCD1}">
              <a14:hiddenFill xmlns:a14="http://schemas.microsoft.com/office/drawing/2010/main">
                <a:noFill/>
              </a14:hiddenFill>
            </a:ext>
          </a:extLst>
        </p:spPr>
        <p:txBody>
          <a:bodyPr/>
          <a:lstStyle/>
          <a:p>
            <a:endParaRPr lang="en-IN"/>
          </a:p>
        </p:txBody>
      </p:sp>
      <p:sp>
        <p:nvSpPr>
          <p:cNvPr id="8" name="Line 10"/>
          <p:cNvSpPr>
            <a:spLocks noChangeShapeType="1"/>
          </p:cNvSpPr>
          <p:nvPr/>
        </p:nvSpPr>
        <p:spPr bwMode="auto">
          <a:xfrm>
            <a:off x="1180136" y="5633954"/>
            <a:ext cx="8627738" cy="1705"/>
          </a:xfrm>
          <a:prstGeom prst="line">
            <a:avLst/>
          </a:prstGeom>
          <a:noFill/>
          <a:ln w="19050">
            <a:solidFill>
              <a:schemeClr val="bg1">
                <a:lumMod val="50000"/>
              </a:schemeClr>
            </a:solidFill>
            <a:round/>
            <a:headEnd/>
            <a:tailEnd type="triangle" w="lg" len="lg"/>
          </a:ln>
          <a:extLst>
            <a:ext uri="{909E8E84-426E-40DD-AFC4-6F175D3DCCD1}">
              <a14:hiddenFill xmlns:a14="http://schemas.microsoft.com/office/drawing/2010/main">
                <a:noFill/>
              </a14:hiddenFill>
            </a:ext>
          </a:extLst>
        </p:spPr>
        <p:txBody>
          <a:bodyPr/>
          <a:lstStyle/>
          <a:p>
            <a:endParaRPr lang="en-IN"/>
          </a:p>
        </p:txBody>
      </p:sp>
      <p:sp>
        <p:nvSpPr>
          <p:cNvPr id="9" name="Line 10"/>
          <p:cNvSpPr>
            <a:spLocks noChangeShapeType="1"/>
          </p:cNvSpPr>
          <p:nvPr/>
        </p:nvSpPr>
        <p:spPr bwMode="auto">
          <a:xfrm flipV="1">
            <a:off x="1180136" y="4359992"/>
            <a:ext cx="9851627" cy="60680"/>
          </a:xfrm>
          <a:prstGeom prst="line">
            <a:avLst/>
          </a:prstGeom>
          <a:noFill/>
          <a:ln w="19050">
            <a:solidFill>
              <a:schemeClr val="bg1">
                <a:lumMod val="50000"/>
              </a:schemeClr>
            </a:solidFill>
            <a:round/>
            <a:headEnd/>
            <a:tailEnd type="triangle" w="lg" len="lg"/>
          </a:ln>
          <a:extLst>
            <a:ext uri="{909E8E84-426E-40DD-AFC4-6F175D3DCCD1}">
              <a14:hiddenFill xmlns:a14="http://schemas.microsoft.com/office/drawing/2010/main">
                <a:noFill/>
              </a14:hiddenFill>
            </a:ext>
          </a:extLst>
        </p:spPr>
        <p:txBody>
          <a:bodyPr/>
          <a:lstStyle/>
          <a:p>
            <a:endParaRPr lang="en-IN"/>
          </a:p>
        </p:txBody>
      </p:sp>
      <p:sp>
        <p:nvSpPr>
          <p:cNvPr id="10" name="Line 10"/>
          <p:cNvSpPr>
            <a:spLocks noChangeShapeType="1"/>
          </p:cNvSpPr>
          <p:nvPr/>
        </p:nvSpPr>
        <p:spPr bwMode="auto">
          <a:xfrm flipV="1">
            <a:off x="1175442" y="3235858"/>
            <a:ext cx="10606034" cy="44090"/>
          </a:xfrm>
          <a:prstGeom prst="line">
            <a:avLst/>
          </a:prstGeom>
          <a:noFill/>
          <a:ln w="19050">
            <a:solidFill>
              <a:schemeClr val="bg1">
                <a:lumMod val="50000"/>
              </a:schemeClr>
            </a:solidFill>
            <a:round/>
            <a:headEnd/>
            <a:tailEnd type="triangle" w="lg" len="lg"/>
          </a:ln>
          <a:extLst>
            <a:ext uri="{909E8E84-426E-40DD-AFC4-6F175D3DCCD1}">
              <a14:hiddenFill xmlns:a14="http://schemas.microsoft.com/office/drawing/2010/main">
                <a:noFill/>
              </a14:hiddenFill>
            </a:ext>
          </a:extLst>
        </p:spPr>
        <p:txBody>
          <a:bodyPr/>
          <a:lstStyle/>
          <a:p>
            <a:endParaRPr lang="en-IN"/>
          </a:p>
        </p:txBody>
      </p:sp>
      <p:sp>
        <p:nvSpPr>
          <p:cNvPr id="12" name="Line 4"/>
          <p:cNvSpPr>
            <a:spLocks noChangeShapeType="1"/>
          </p:cNvSpPr>
          <p:nvPr/>
        </p:nvSpPr>
        <p:spPr bwMode="auto">
          <a:xfrm flipV="1">
            <a:off x="1172947" y="2519408"/>
            <a:ext cx="0" cy="3733800"/>
          </a:xfrm>
          <a:prstGeom prst="line">
            <a:avLst/>
          </a:prstGeom>
          <a:noFill/>
          <a:ln w="25400">
            <a:solidFill>
              <a:srgbClr val="00B050"/>
            </a:solidFill>
            <a:round/>
            <a:headEnd/>
            <a:tailEnd type="triangle" w="lg" len="lg"/>
          </a:ln>
          <a:extLst>
            <a:ext uri="{909E8E84-426E-40DD-AFC4-6F175D3DCCD1}">
              <a14:hiddenFill xmlns:a14="http://schemas.microsoft.com/office/drawing/2010/main">
                <a:noFill/>
              </a14:hiddenFill>
            </a:ext>
          </a:extLst>
        </p:spPr>
        <p:txBody>
          <a:bodyPr/>
          <a:lstStyle/>
          <a:p>
            <a:endParaRPr lang="en-IN">
              <a:solidFill>
                <a:srgbClr val="00B050"/>
              </a:solidFill>
            </a:endParaRPr>
          </a:p>
        </p:txBody>
      </p:sp>
      <p:sp>
        <p:nvSpPr>
          <p:cNvPr id="13" name="Line 5"/>
          <p:cNvSpPr>
            <a:spLocks noChangeShapeType="1"/>
          </p:cNvSpPr>
          <p:nvPr/>
        </p:nvSpPr>
        <p:spPr bwMode="auto">
          <a:xfrm flipV="1">
            <a:off x="1949529" y="6424432"/>
            <a:ext cx="7745802" cy="6909"/>
          </a:xfrm>
          <a:prstGeom prst="line">
            <a:avLst/>
          </a:prstGeom>
          <a:noFill/>
          <a:ln w="25400">
            <a:solidFill>
              <a:srgbClr val="00B050"/>
            </a:solidFill>
            <a:round/>
            <a:headEnd/>
            <a:tailEnd type="triangle" w="lg" len="lg"/>
          </a:ln>
          <a:extLst>
            <a:ext uri="{909E8E84-426E-40DD-AFC4-6F175D3DCCD1}">
              <a14:hiddenFill xmlns:a14="http://schemas.microsoft.com/office/drawing/2010/main">
                <a:noFill/>
              </a14:hiddenFill>
            </a:ext>
          </a:extLst>
        </p:spPr>
        <p:txBody>
          <a:bodyPr/>
          <a:lstStyle/>
          <a:p>
            <a:endParaRPr lang="en-IN">
              <a:solidFill>
                <a:srgbClr val="00B050"/>
              </a:solidFill>
            </a:endParaRPr>
          </a:p>
        </p:txBody>
      </p:sp>
      <p:sp>
        <p:nvSpPr>
          <p:cNvPr id="14" name="Text Box 6"/>
          <p:cNvSpPr txBox="1">
            <a:spLocks noChangeArrowheads="1"/>
          </p:cNvSpPr>
          <p:nvPr/>
        </p:nvSpPr>
        <p:spPr bwMode="auto">
          <a:xfrm>
            <a:off x="547472" y="2182858"/>
            <a:ext cx="1693862" cy="336550"/>
          </a:xfrm>
          <a:prstGeom prst="rect">
            <a:avLst/>
          </a:prstGeom>
          <a:noFill/>
          <a:ln>
            <a:noFill/>
          </a:ln>
          <a:effectLst>
            <a:prstShdw prst="shdw17" dist="17961" dir="2700000">
              <a:srgbClr val="006E99"/>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en-US" sz="1600" b="1" dirty="0">
                <a:solidFill>
                  <a:srgbClr val="00B050"/>
                </a:solidFill>
                <a:latin typeface="Arial" panose="020B0604020202020204" pitchFamily="34" charset="0"/>
              </a:rPr>
              <a:t>Connectedness</a:t>
            </a:r>
          </a:p>
        </p:txBody>
      </p:sp>
      <p:sp>
        <p:nvSpPr>
          <p:cNvPr id="15" name="Text Box 7"/>
          <p:cNvSpPr txBox="1">
            <a:spLocks noChangeArrowheads="1"/>
          </p:cNvSpPr>
          <p:nvPr/>
        </p:nvSpPr>
        <p:spPr bwMode="auto">
          <a:xfrm>
            <a:off x="868148" y="6221457"/>
            <a:ext cx="993763" cy="338554"/>
          </a:xfrm>
          <a:prstGeom prst="rect">
            <a:avLst/>
          </a:prstGeom>
          <a:noFill/>
          <a:ln w="9525">
            <a:solidFill>
              <a:srgbClr val="000000"/>
            </a:solidFill>
            <a:miter lim="800000"/>
            <a:headEnd/>
            <a:tailEnd/>
          </a:ln>
          <a:effectLst>
            <a:prstShdw prst="shdw17" dist="17961" dir="2700000">
              <a:srgbClr val="006E99"/>
            </a:prstShdw>
          </a:effectLst>
          <a:extLst>
            <a:ext uri="{909E8E84-426E-40DD-AFC4-6F175D3DCCD1}">
              <a14:hiddenFill xmlns:a14="http://schemas.microsoft.com/office/drawing/2010/main">
                <a:solidFill>
                  <a:srgbClr val="FFFFFF"/>
                </a:solidFill>
              </a14:hiddenFill>
            </a:ext>
          </a:extLst>
        </p:spPr>
        <p:txBody>
          <a:bodyPr wrap="square">
            <a:spAutoFit/>
          </a:bodyPr>
          <a:lstStyle/>
          <a:p>
            <a:pPr algn="ctr"/>
            <a:r>
              <a:rPr lang="en-US" altLang="en-US" sz="1600" b="1" dirty="0">
                <a:solidFill>
                  <a:srgbClr val="00B050"/>
                </a:solidFill>
                <a:latin typeface="Arial" panose="020B0604020202020204" pitchFamily="34" charset="0"/>
              </a:rPr>
              <a:t>Data</a:t>
            </a:r>
          </a:p>
        </p:txBody>
      </p:sp>
      <p:sp>
        <p:nvSpPr>
          <p:cNvPr id="16" name="Text Box 8"/>
          <p:cNvSpPr txBox="1">
            <a:spLocks noChangeArrowheads="1"/>
          </p:cNvSpPr>
          <p:nvPr/>
        </p:nvSpPr>
        <p:spPr bwMode="auto">
          <a:xfrm>
            <a:off x="9851638" y="6221457"/>
            <a:ext cx="1616075" cy="336550"/>
          </a:xfrm>
          <a:prstGeom prst="rect">
            <a:avLst/>
          </a:prstGeom>
          <a:noFill/>
          <a:ln>
            <a:noFill/>
          </a:ln>
          <a:effectLst>
            <a:prstShdw prst="shdw17" dist="17961" dir="2700000">
              <a:srgbClr val="006E99"/>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en-US" sz="1600" b="1" dirty="0">
                <a:solidFill>
                  <a:srgbClr val="00B050"/>
                </a:solidFill>
                <a:latin typeface="Arial" panose="020B0604020202020204" pitchFamily="34" charset="0"/>
              </a:rPr>
              <a:t>Understanding</a:t>
            </a:r>
          </a:p>
        </p:txBody>
      </p:sp>
      <p:sp>
        <p:nvSpPr>
          <p:cNvPr id="17" name="Rectangle 12"/>
          <p:cNvSpPr>
            <a:spLocks noChangeArrowheads="1"/>
          </p:cNvSpPr>
          <p:nvPr/>
        </p:nvSpPr>
        <p:spPr bwMode="auto">
          <a:xfrm>
            <a:off x="591729" y="1021500"/>
            <a:ext cx="10988042" cy="877163"/>
          </a:xfrm>
          <a:prstGeom prst="rect">
            <a:avLst/>
          </a:prstGeom>
          <a:noFill/>
          <a:ln>
            <a:noFill/>
          </a:ln>
          <a:effectLst>
            <a:prstShdw prst="shdw17" dist="17961" dir="2700000">
              <a:srgbClr val="006E99"/>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r>
              <a:rPr lang="en-IN" sz="1600" dirty="0"/>
              <a:t>Extracting Knowledge hidden in large volumes of data</a:t>
            </a:r>
          </a:p>
          <a:p>
            <a:r>
              <a:rPr lang="en-IN" sz="1600" dirty="0"/>
              <a:t>Identifying potentially useful and understandable data  - Which data set will give hidden pattern</a:t>
            </a:r>
          </a:p>
          <a:p>
            <a:pPr eaLnBrk="0" hangingPunct="0"/>
            <a:r>
              <a:rPr lang="en-US" altLang="en-US" sz="1900" dirty="0">
                <a:solidFill>
                  <a:srgbClr val="C00000"/>
                </a:solidFill>
                <a:latin typeface="Century Gothic" panose="020B0502020202020204" pitchFamily="34" charset="0"/>
              </a:rPr>
              <a:t>KDD – Knowledge Discovery in Database/Dataset</a:t>
            </a:r>
            <a:endParaRPr lang="en-GB" altLang="en-US" sz="1900" b="1" dirty="0">
              <a:solidFill>
                <a:srgbClr val="C00000"/>
              </a:solidFill>
              <a:latin typeface="Century Gothic" panose="020B0502020202020204" pitchFamily="34" charset="0"/>
            </a:endParaRPr>
          </a:p>
        </p:txBody>
      </p:sp>
      <p:sp>
        <p:nvSpPr>
          <p:cNvPr id="18" name="Text Box 14"/>
          <p:cNvSpPr txBox="1">
            <a:spLocks noChangeArrowheads="1"/>
          </p:cNvSpPr>
          <p:nvPr/>
        </p:nvSpPr>
        <p:spPr bwMode="auto">
          <a:xfrm>
            <a:off x="4239871" y="3648962"/>
            <a:ext cx="1521570" cy="384721"/>
          </a:xfrm>
          <a:prstGeom prst="rect">
            <a:avLst/>
          </a:prstGeom>
          <a:solidFill>
            <a:schemeClr val="accent2">
              <a:lumMod val="20000"/>
              <a:lumOff val="80000"/>
            </a:schemeClr>
          </a:solidFill>
          <a:ln>
            <a:solidFill>
              <a:schemeClr val="bg1"/>
            </a:solidFill>
            <a:headEnd/>
            <a:tailEnd/>
          </a:ln>
        </p:spPr>
        <p:style>
          <a:lnRef idx="2">
            <a:schemeClr val="accent3"/>
          </a:lnRef>
          <a:fillRef idx="1">
            <a:schemeClr val="lt1"/>
          </a:fillRef>
          <a:effectRef idx="0">
            <a:schemeClr val="accent3"/>
          </a:effectRef>
          <a:fontRef idx="minor">
            <a:schemeClr val="dk1"/>
          </a:fontRef>
        </p:style>
        <p:txBody>
          <a:bodyPr wrap="none">
            <a:spAutoFit/>
          </a:bodyPr>
          <a:lstStyle/>
          <a:p>
            <a:r>
              <a:rPr lang="en-US" altLang="en-US" sz="1900" b="1" dirty="0">
                <a:solidFill>
                  <a:srgbClr val="002060"/>
                </a:solidFill>
                <a:latin typeface="Century Gothic" panose="020B0502020202020204" pitchFamily="34" charset="0"/>
              </a:rPr>
              <a:t>Knowledge</a:t>
            </a:r>
          </a:p>
        </p:txBody>
      </p:sp>
      <p:sp>
        <p:nvSpPr>
          <p:cNvPr id="19" name="Text Box 15"/>
          <p:cNvSpPr txBox="1">
            <a:spLocks noChangeArrowheads="1"/>
          </p:cNvSpPr>
          <p:nvPr/>
        </p:nvSpPr>
        <p:spPr bwMode="auto">
          <a:xfrm>
            <a:off x="5765271" y="2577679"/>
            <a:ext cx="1114408" cy="384721"/>
          </a:xfrm>
          <a:prstGeom prst="rect">
            <a:avLst/>
          </a:prstGeom>
          <a:solidFill>
            <a:schemeClr val="accent2">
              <a:lumMod val="20000"/>
              <a:lumOff val="80000"/>
            </a:schemeClr>
          </a:solidFill>
          <a:ln>
            <a:solidFill>
              <a:schemeClr val="bg1"/>
            </a:solidFill>
            <a:headEnd/>
            <a:tailEnd/>
          </a:ln>
        </p:spPr>
        <p:style>
          <a:lnRef idx="2">
            <a:schemeClr val="accent3"/>
          </a:lnRef>
          <a:fillRef idx="1">
            <a:schemeClr val="lt1"/>
          </a:fillRef>
          <a:effectRef idx="0">
            <a:schemeClr val="accent3"/>
          </a:effectRef>
          <a:fontRef idx="minor">
            <a:schemeClr val="dk1"/>
          </a:fontRef>
        </p:style>
        <p:txBody>
          <a:bodyPr wrap="none">
            <a:spAutoFit/>
          </a:bodyPr>
          <a:lstStyle/>
          <a:p>
            <a:r>
              <a:rPr lang="en-US" altLang="en-US" sz="1900" b="1" dirty="0">
                <a:solidFill>
                  <a:srgbClr val="002060"/>
                </a:solidFill>
                <a:latin typeface="Century Gothic" panose="020B0502020202020204" pitchFamily="34" charset="0"/>
              </a:rPr>
              <a:t>Wisdom</a:t>
            </a:r>
          </a:p>
        </p:txBody>
      </p:sp>
      <p:sp>
        <p:nvSpPr>
          <p:cNvPr id="20" name="Text Box 16"/>
          <p:cNvSpPr txBox="1">
            <a:spLocks noChangeArrowheads="1"/>
          </p:cNvSpPr>
          <p:nvPr/>
        </p:nvSpPr>
        <p:spPr bwMode="auto">
          <a:xfrm>
            <a:off x="2964541" y="5370233"/>
            <a:ext cx="1495922" cy="523220"/>
          </a:xfrm>
          <a:prstGeom prst="rect">
            <a:avLst/>
          </a:prstGeom>
          <a:noFill/>
          <a:ln>
            <a:noFill/>
          </a:ln>
          <a:effectLst>
            <a:prstShdw prst="shdw17" dist="17961" dir="2700000">
              <a:srgbClr val="006E99"/>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en-US" sz="1400" b="1" i="1" dirty="0">
                <a:solidFill>
                  <a:srgbClr val="00B050"/>
                </a:solidFill>
                <a:latin typeface="Arial" panose="020B0604020202020204" pitchFamily="34" charset="0"/>
              </a:rPr>
              <a:t>Understanding </a:t>
            </a:r>
          </a:p>
          <a:p>
            <a:pPr algn="ctr"/>
            <a:r>
              <a:rPr lang="en-US" altLang="en-US" sz="1400" b="1" i="1" dirty="0">
                <a:solidFill>
                  <a:srgbClr val="00B050"/>
                </a:solidFill>
                <a:latin typeface="Arial" panose="020B0604020202020204" pitchFamily="34" charset="0"/>
              </a:rPr>
              <a:t>Relations</a:t>
            </a:r>
          </a:p>
        </p:txBody>
      </p:sp>
      <p:sp>
        <p:nvSpPr>
          <p:cNvPr id="21" name="Text Box 17"/>
          <p:cNvSpPr txBox="1">
            <a:spLocks noChangeArrowheads="1"/>
          </p:cNvSpPr>
          <p:nvPr/>
        </p:nvSpPr>
        <p:spPr bwMode="auto">
          <a:xfrm>
            <a:off x="4458609" y="4130563"/>
            <a:ext cx="1495922" cy="523220"/>
          </a:xfrm>
          <a:prstGeom prst="rect">
            <a:avLst/>
          </a:prstGeom>
          <a:noFill/>
          <a:ln>
            <a:noFill/>
          </a:ln>
          <a:effectLst>
            <a:prstShdw prst="shdw17" dist="17961" dir="2700000">
              <a:srgbClr val="006E99"/>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en-US" sz="1400" b="1" i="1" dirty="0">
                <a:solidFill>
                  <a:srgbClr val="00B050"/>
                </a:solidFill>
                <a:latin typeface="Arial" panose="020B0604020202020204" pitchFamily="34" charset="0"/>
              </a:rPr>
              <a:t>Understanding </a:t>
            </a:r>
          </a:p>
          <a:p>
            <a:pPr algn="ctr"/>
            <a:r>
              <a:rPr lang="en-US" altLang="en-US" sz="1400" b="1" i="1" dirty="0">
                <a:solidFill>
                  <a:srgbClr val="00B050"/>
                </a:solidFill>
                <a:latin typeface="Arial" panose="020B0604020202020204" pitchFamily="34" charset="0"/>
              </a:rPr>
              <a:t>Pattern</a:t>
            </a:r>
          </a:p>
        </p:txBody>
      </p:sp>
      <p:sp>
        <p:nvSpPr>
          <p:cNvPr id="22" name="Text Box 18"/>
          <p:cNvSpPr txBox="1">
            <a:spLocks noChangeArrowheads="1"/>
          </p:cNvSpPr>
          <p:nvPr/>
        </p:nvSpPr>
        <p:spPr bwMode="auto">
          <a:xfrm>
            <a:off x="5975331" y="3012179"/>
            <a:ext cx="1495922" cy="523220"/>
          </a:xfrm>
          <a:prstGeom prst="rect">
            <a:avLst/>
          </a:prstGeom>
          <a:noFill/>
          <a:ln>
            <a:noFill/>
          </a:ln>
          <a:effectLst>
            <a:prstShdw prst="shdw17" dist="17961" dir="2700000">
              <a:srgbClr val="006E99"/>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en-US" sz="1400" b="1" i="1" dirty="0">
                <a:solidFill>
                  <a:srgbClr val="00B050"/>
                </a:solidFill>
                <a:latin typeface="Arial" panose="020B0604020202020204" pitchFamily="34" charset="0"/>
              </a:rPr>
              <a:t>Understanding </a:t>
            </a:r>
          </a:p>
          <a:p>
            <a:pPr algn="ctr"/>
            <a:r>
              <a:rPr lang="en-US" altLang="en-US" sz="1400" b="1" i="1" dirty="0">
                <a:solidFill>
                  <a:srgbClr val="00B050"/>
                </a:solidFill>
                <a:latin typeface="Arial" panose="020B0604020202020204" pitchFamily="34" charset="0"/>
              </a:rPr>
              <a:t>Principles</a:t>
            </a:r>
          </a:p>
        </p:txBody>
      </p:sp>
      <p:sp>
        <p:nvSpPr>
          <p:cNvPr id="23" name="Slide Number Placeholder 3"/>
          <p:cNvSpPr txBox="1">
            <a:spLocks/>
          </p:cNvSpPr>
          <p:nvPr/>
        </p:nvSpPr>
        <p:spPr>
          <a:xfrm>
            <a:off x="9943710" y="6480298"/>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4E03FB4-119D-41BA-A2CD-F659A8045638}" type="slidenum">
              <a:rPr lang="en-IN" smtClean="0"/>
              <a:pPr/>
              <a:t>8</a:t>
            </a:fld>
            <a:endParaRPr lang="en-IN" dirty="0"/>
          </a:p>
        </p:txBody>
      </p:sp>
      <p:sp>
        <p:nvSpPr>
          <p:cNvPr id="24" name="Rectangle 23"/>
          <p:cNvSpPr/>
          <p:nvPr/>
        </p:nvSpPr>
        <p:spPr>
          <a:xfrm>
            <a:off x="547472" y="914400"/>
            <a:ext cx="11234004" cy="571499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p:cNvSpPr txBox="1"/>
          <p:nvPr/>
        </p:nvSpPr>
        <p:spPr>
          <a:xfrm>
            <a:off x="757436" y="5322746"/>
            <a:ext cx="2224756" cy="307777"/>
          </a:xfrm>
          <a:prstGeom prst="rect">
            <a:avLst/>
          </a:prstGeom>
          <a:noFill/>
        </p:spPr>
        <p:txBody>
          <a:bodyPr wrap="square" rtlCol="0">
            <a:spAutoFit/>
          </a:bodyPr>
          <a:lstStyle/>
          <a:p>
            <a:pPr algn="ctr"/>
            <a:r>
              <a:rPr lang="en-IN" sz="1400" b="1" dirty="0">
                <a:solidFill>
                  <a:schemeClr val="bg1">
                    <a:lumMod val="50000"/>
                  </a:schemeClr>
                </a:solidFill>
                <a:latin typeface="Century Gothic" panose="020B0502020202020204" pitchFamily="34" charset="0"/>
              </a:rPr>
              <a:t>KDD Analysis</a:t>
            </a:r>
            <a:endParaRPr lang="en-IN" b="1" dirty="0">
              <a:solidFill>
                <a:schemeClr val="bg1">
                  <a:lumMod val="50000"/>
                </a:schemeClr>
              </a:solidFill>
              <a:latin typeface="Century Gothic" panose="020B0502020202020204" pitchFamily="34" charset="0"/>
            </a:endParaRPr>
          </a:p>
        </p:txBody>
      </p:sp>
      <p:sp>
        <p:nvSpPr>
          <p:cNvPr id="26" name="TextBox 25"/>
          <p:cNvSpPr txBox="1"/>
          <p:nvPr/>
        </p:nvSpPr>
        <p:spPr>
          <a:xfrm>
            <a:off x="3628853" y="3004715"/>
            <a:ext cx="2063455" cy="307777"/>
          </a:xfrm>
          <a:prstGeom prst="rect">
            <a:avLst/>
          </a:prstGeom>
          <a:noFill/>
        </p:spPr>
        <p:txBody>
          <a:bodyPr wrap="square" rtlCol="0">
            <a:spAutoFit/>
          </a:bodyPr>
          <a:lstStyle/>
          <a:p>
            <a:pPr algn="ctr"/>
            <a:r>
              <a:rPr lang="en-IN" sz="1400" b="1" dirty="0">
                <a:solidFill>
                  <a:schemeClr val="bg1">
                    <a:lumMod val="50000"/>
                  </a:schemeClr>
                </a:solidFill>
                <a:latin typeface="Century Gothic" panose="020B0502020202020204" pitchFamily="34" charset="0"/>
              </a:rPr>
              <a:t>KDD Analysis</a:t>
            </a:r>
          </a:p>
        </p:txBody>
      </p:sp>
      <p:grpSp>
        <p:nvGrpSpPr>
          <p:cNvPr id="27" name="Group 26"/>
          <p:cNvGrpSpPr/>
          <p:nvPr/>
        </p:nvGrpSpPr>
        <p:grpSpPr>
          <a:xfrm>
            <a:off x="6821293" y="1711587"/>
            <a:ext cx="764697" cy="672911"/>
            <a:chOff x="6843206" y="2216855"/>
            <a:chExt cx="764697" cy="672911"/>
          </a:xfrm>
        </p:grpSpPr>
        <p:pic>
          <p:nvPicPr>
            <p:cNvPr id="28" name="Image 102" descr="imagvves.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924893" y="2216855"/>
              <a:ext cx="570183" cy="444473"/>
            </a:xfrm>
            <a:prstGeom prst="rect">
              <a:avLst/>
            </a:prstGeom>
          </p:spPr>
        </p:pic>
        <p:sp>
          <p:nvSpPr>
            <p:cNvPr id="29" name="TextBox 28"/>
            <p:cNvSpPr txBox="1"/>
            <p:nvPr/>
          </p:nvSpPr>
          <p:spPr>
            <a:xfrm>
              <a:off x="6843206" y="2520434"/>
              <a:ext cx="764697" cy="369332"/>
            </a:xfrm>
            <a:prstGeom prst="rect">
              <a:avLst/>
            </a:prstGeom>
            <a:noFill/>
          </p:spPr>
          <p:txBody>
            <a:bodyPr wrap="none" rtlCol="0">
              <a:spAutoFit/>
            </a:bodyPr>
            <a:lstStyle/>
            <a:p>
              <a:r>
                <a:rPr lang="en-IN" dirty="0"/>
                <a:t>Target</a:t>
              </a:r>
            </a:p>
          </p:txBody>
        </p:sp>
      </p:grpSp>
      <p:sp>
        <p:nvSpPr>
          <p:cNvPr id="30" name="Oval 29"/>
          <p:cNvSpPr/>
          <p:nvPr/>
        </p:nvSpPr>
        <p:spPr>
          <a:xfrm>
            <a:off x="7051799" y="5220363"/>
            <a:ext cx="1554480" cy="822960"/>
          </a:xfrm>
          <a:prstGeom prst="ellipse">
            <a:avLst/>
          </a:prstGeom>
          <a:solidFill>
            <a:schemeClr val="accent6">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00" b="1" dirty="0">
              <a:solidFill>
                <a:schemeClr val="tx1"/>
              </a:solidFill>
            </a:endParaRPr>
          </a:p>
          <a:p>
            <a:pPr algn="ctr"/>
            <a:r>
              <a:rPr lang="en-IN" sz="1600" b="1" dirty="0">
                <a:solidFill>
                  <a:schemeClr val="tx1"/>
                </a:solidFill>
              </a:rPr>
              <a:t>What has happened</a:t>
            </a:r>
          </a:p>
          <a:p>
            <a:pPr algn="ctr"/>
            <a:endParaRPr lang="en-IN" sz="1600" b="1" dirty="0">
              <a:solidFill>
                <a:schemeClr val="tx1"/>
              </a:solidFill>
            </a:endParaRPr>
          </a:p>
        </p:txBody>
      </p:sp>
      <p:sp>
        <p:nvSpPr>
          <p:cNvPr id="31" name="Oval 30"/>
          <p:cNvSpPr/>
          <p:nvPr/>
        </p:nvSpPr>
        <p:spPr>
          <a:xfrm>
            <a:off x="8536503" y="3980693"/>
            <a:ext cx="1554480" cy="822960"/>
          </a:xfrm>
          <a:prstGeom prst="ellipse">
            <a:avLst/>
          </a:prstGeom>
          <a:solidFill>
            <a:schemeClr val="accent6">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b="1" dirty="0">
                <a:solidFill>
                  <a:schemeClr val="tx1"/>
                </a:solidFill>
              </a:rPr>
              <a:t>What could happen</a:t>
            </a:r>
          </a:p>
        </p:txBody>
      </p:sp>
      <p:sp>
        <p:nvSpPr>
          <p:cNvPr id="32" name="Oval 31"/>
          <p:cNvSpPr/>
          <p:nvPr/>
        </p:nvSpPr>
        <p:spPr>
          <a:xfrm>
            <a:off x="9933072" y="2862309"/>
            <a:ext cx="1554480" cy="822960"/>
          </a:xfrm>
          <a:prstGeom prst="ellipse">
            <a:avLst/>
          </a:prstGeom>
          <a:solidFill>
            <a:schemeClr val="accent6">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b="1" dirty="0">
                <a:solidFill>
                  <a:schemeClr val="tx1"/>
                </a:solidFill>
              </a:rPr>
              <a:t>What Should be done</a:t>
            </a:r>
          </a:p>
        </p:txBody>
      </p:sp>
      <p:sp>
        <p:nvSpPr>
          <p:cNvPr id="33" name="TextBox 32"/>
          <p:cNvSpPr txBox="1"/>
          <p:nvPr/>
        </p:nvSpPr>
        <p:spPr>
          <a:xfrm>
            <a:off x="4790101" y="5308678"/>
            <a:ext cx="1424398" cy="646331"/>
          </a:xfrm>
          <a:prstGeom prst="rect">
            <a:avLst/>
          </a:prstGeom>
          <a:solidFill>
            <a:schemeClr val="accent5">
              <a:lumMod val="20000"/>
              <a:lumOff val="80000"/>
            </a:schemeClr>
          </a:solidFill>
          <a:ln>
            <a:solidFill>
              <a:schemeClr val="bg1"/>
            </a:solidFill>
          </a:ln>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n-IN" b="1" dirty="0">
                <a:solidFill>
                  <a:srgbClr val="002060"/>
                </a:solidFill>
                <a:latin typeface="Century Gothic" panose="020B0502020202020204" pitchFamily="34" charset="0"/>
              </a:rPr>
              <a:t>Descriptive</a:t>
            </a:r>
          </a:p>
          <a:p>
            <a:pPr algn="ctr"/>
            <a:r>
              <a:rPr lang="en-IN" b="1" dirty="0">
                <a:solidFill>
                  <a:srgbClr val="002060"/>
                </a:solidFill>
                <a:latin typeface="Century Gothic" panose="020B0502020202020204" pitchFamily="34" charset="0"/>
              </a:rPr>
              <a:t>Analysis</a:t>
            </a:r>
          </a:p>
        </p:txBody>
      </p:sp>
      <p:sp>
        <p:nvSpPr>
          <p:cNvPr id="34" name="TextBox 33"/>
          <p:cNvSpPr txBox="1"/>
          <p:nvPr/>
        </p:nvSpPr>
        <p:spPr>
          <a:xfrm>
            <a:off x="6267208" y="4069008"/>
            <a:ext cx="1424398" cy="646331"/>
          </a:xfrm>
          <a:prstGeom prst="rect">
            <a:avLst/>
          </a:prstGeom>
          <a:solidFill>
            <a:schemeClr val="accent5">
              <a:lumMod val="20000"/>
              <a:lumOff val="80000"/>
            </a:schemeClr>
          </a:solidFill>
          <a:ln>
            <a:solidFill>
              <a:schemeClr val="bg1"/>
            </a:solidFill>
          </a:ln>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n-IN" b="1" dirty="0">
                <a:solidFill>
                  <a:srgbClr val="002060"/>
                </a:solidFill>
                <a:latin typeface="Century Gothic" panose="020B0502020202020204" pitchFamily="34" charset="0"/>
              </a:rPr>
              <a:t>Predictive</a:t>
            </a:r>
          </a:p>
          <a:p>
            <a:pPr algn="ctr"/>
            <a:r>
              <a:rPr lang="en-IN" b="1" dirty="0">
                <a:solidFill>
                  <a:srgbClr val="002060"/>
                </a:solidFill>
                <a:latin typeface="Century Gothic" panose="020B0502020202020204" pitchFamily="34" charset="0"/>
              </a:rPr>
              <a:t>Analysis</a:t>
            </a:r>
          </a:p>
        </p:txBody>
      </p:sp>
      <p:sp>
        <p:nvSpPr>
          <p:cNvPr id="35" name="TextBox 34"/>
          <p:cNvSpPr txBox="1"/>
          <p:nvPr/>
        </p:nvSpPr>
        <p:spPr>
          <a:xfrm>
            <a:off x="7674525" y="2950624"/>
            <a:ext cx="1588968" cy="646331"/>
          </a:xfrm>
          <a:prstGeom prst="rect">
            <a:avLst/>
          </a:prstGeom>
          <a:solidFill>
            <a:schemeClr val="accent5">
              <a:lumMod val="20000"/>
              <a:lumOff val="80000"/>
            </a:schemeClr>
          </a:solidFill>
          <a:ln>
            <a:solidFill>
              <a:schemeClr val="bg1"/>
            </a:solidFill>
          </a:ln>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n-IN" b="1" dirty="0">
                <a:solidFill>
                  <a:srgbClr val="002060"/>
                </a:solidFill>
                <a:latin typeface="Century Gothic" panose="020B0502020202020204" pitchFamily="34" charset="0"/>
              </a:rPr>
              <a:t>Prescriptive</a:t>
            </a:r>
          </a:p>
          <a:p>
            <a:pPr algn="ctr"/>
            <a:r>
              <a:rPr lang="en-IN" b="1" dirty="0">
                <a:solidFill>
                  <a:srgbClr val="002060"/>
                </a:solidFill>
                <a:latin typeface="Century Gothic" panose="020B0502020202020204" pitchFamily="34" charset="0"/>
              </a:rPr>
              <a:t>Analysis</a:t>
            </a:r>
          </a:p>
        </p:txBody>
      </p:sp>
      <p:sp>
        <p:nvSpPr>
          <p:cNvPr id="36" name="Rectangle 35"/>
          <p:cNvSpPr/>
          <p:nvPr/>
        </p:nvSpPr>
        <p:spPr>
          <a:xfrm>
            <a:off x="1003365" y="4114510"/>
            <a:ext cx="3324850" cy="307777"/>
          </a:xfrm>
          <a:prstGeom prst="rect">
            <a:avLst/>
          </a:prstGeom>
        </p:spPr>
        <p:txBody>
          <a:bodyPr wrap="square">
            <a:spAutoFit/>
          </a:bodyPr>
          <a:lstStyle/>
          <a:p>
            <a:pPr algn="ctr"/>
            <a:r>
              <a:rPr lang="en-IN" sz="1400" b="1" dirty="0">
                <a:solidFill>
                  <a:schemeClr val="bg1">
                    <a:lumMod val="50000"/>
                  </a:schemeClr>
                </a:solidFill>
                <a:latin typeface="Century Gothic" panose="020B0502020202020204" pitchFamily="34" charset="0"/>
              </a:rPr>
              <a:t>KDD &amp; Data Mining Analysis</a:t>
            </a:r>
            <a:endParaRPr lang="en-US" sz="1400" dirty="0">
              <a:solidFill>
                <a:schemeClr val="bg1">
                  <a:lumMod val="50000"/>
                </a:schemeClr>
              </a:solidFill>
              <a:latin typeface="Century Gothic" panose="020B0502020202020204" pitchFamily="34" charset="0"/>
            </a:endParaRPr>
          </a:p>
        </p:txBody>
      </p:sp>
      <p:sp>
        <p:nvSpPr>
          <p:cNvPr id="37" name="Text Box 13"/>
          <p:cNvSpPr txBox="1">
            <a:spLocks noChangeArrowheads="1"/>
          </p:cNvSpPr>
          <p:nvPr/>
        </p:nvSpPr>
        <p:spPr bwMode="auto">
          <a:xfrm>
            <a:off x="2661054" y="4917468"/>
            <a:ext cx="1524776" cy="384721"/>
          </a:xfrm>
          <a:prstGeom prst="rect">
            <a:avLst/>
          </a:prstGeom>
          <a:solidFill>
            <a:schemeClr val="accent2">
              <a:lumMod val="20000"/>
              <a:lumOff val="80000"/>
            </a:schemeClr>
          </a:solidFill>
          <a:ln>
            <a:solidFill>
              <a:schemeClr val="bg1"/>
            </a:solidFill>
          </a:ln>
        </p:spPr>
        <p:style>
          <a:lnRef idx="2">
            <a:schemeClr val="accent3"/>
          </a:lnRef>
          <a:fillRef idx="1">
            <a:schemeClr val="lt1"/>
          </a:fillRef>
          <a:effectRef idx="0">
            <a:schemeClr val="accent3"/>
          </a:effectRef>
          <a:fontRef idx="minor">
            <a:schemeClr val="dk1"/>
          </a:fontRef>
        </p:style>
        <p:txBody>
          <a:bodyPr wrap="none">
            <a:spAutoFit/>
          </a:bodyPr>
          <a:lstStyle/>
          <a:p>
            <a:r>
              <a:rPr lang="en-US" altLang="en-US" sz="1900" b="1" dirty="0">
                <a:solidFill>
                  <a:srgbClr val="002060"/>
                </a:solidFill>
                <a:latin typeface="Century Gothic" panose="020B0502020202020204" pitchFamily="34" charset="0"/>
              </a:rPr>
              <a:t>Information</a:t>
            </a:r>
          </a:p>
        </p:txBody>
      </p:sp>
    </p:spTree>
    <p:extLst>
      <p:ext uri="{BB962C8B-B14F-4D97-AF65-F5344CB8AC3E}">
        <p14:creationId xmlns:p14="http://schemas.microsoft.com/office/powerpoint/2010/main" val="24958434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ML Steps</a:t>
            </a:r>
          </a:p>
        </p:txBody>
      </p:sp>
      <p:grpSp>
        <p:nvGrpSpPr>
          <p:cNvPr id="54" name="Group 53"/>
          <p:cNvGrpSpPr/>
          <p:nvPr/>
        </p:nvGrpSpPr>
        <p:grpSpPr>
          <a:xfrm>
            <a:off x="838200" y="1295400"/>
            <a:ext cx="9836015" cy="5119954"/>
            <a:chOff x="466531" y="152400"/>
            <a:chExt cx="11131415" cy="6643954"/>
          </a:xfrm>
        </p:grpSpPr>
        <p:sp>
          <p:nvSpPr>
            <p:cNvPr id="5" name="Right Arrow 4"/>
            <p:cNvSpPr/>
            <p:nvPr/>
          </p:nvSpPr>
          <p:spPr>
            <a:xfrm>
              <a:off x="466531" y="3657600"/>
              <a:ext cx="3367189" cy="156210"/>
            </a:xfrm>
            <a:prstGeom prst="rightArrow">
              <a:avLst/>
            </a:prstGeom>
            <a:solidFill>
              <a:schemeClr val="bg1">
                <a:lumMod val="50000"/>
              </a:schemeClr>
            </a:solid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a:p>
          </p:txBody>
        </p:sp>
        <p:sp>
          <p:nvSpPr>
            <p:cNvPr id="6" name="Rounded Rectangle 5"/>
            <p:cNvSpPr/>
            <p:nvPr/>
          </p:nvSpPr>
          <p:spPr>
            <a:xfrm>
              <a:off x="3909276" y="1977390"/>
              <a:ext cx="1752600" cy="613410"/>
            </a:xfrm>
            <a:prstGeom prst="roundRect">
              <a:avLst/>
            </a:prstGeom>
            <a:solidFill>
              <a:srgbClr val="00B05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en-US" sz="1400" b="1" dirty="0"/>
                <a:t>Business </a:t>
              </a:r>
            </a:p>
            <a:p>
              <a:pPr algn="ctr"/>
              <a:r>
                <a:rPr lang="en-US" sz="1400" b="1" dirty="0"/>
                <a:t>Objectives</a:t>
              </a:r>
            </a:p>
          </p:txBody>
        </p:sp>
        <p:sp>
          <p:nvSpPr>
            <p:cNvPr id="7" name="Rounded Rectangle 6"/>
            <p:cNvSpPr/>
            <p:nvPr/>
          </p:nvSpPr>
          <p:spPr>
            <a:xfrm>
              <a:off x="3909276" y="3200400"/>
              <a:ext cx="1752600" cy="613410"/>
            </a:xfrm>
            <a:prstGeom prst="roundRect">
              <a:avLst/>
            </a:prstGeom>
            <a:solidFill>
              <a:srgbClr val="00B05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en-US" sz="1400" b="1" dirty="0"/>
                <a:t>ML Objectives</a:t>
              </a:r>
            </a:p>
          </p:txBody>
        </p:sp>
        <p:sp>
          <p:nvSpPr>
            <p:cNvPr id="8" name="Rounded Rectangle 7"/>
            <p:cNvSpPr/>
            <p:nvPr/>
          </p:nvSpPr>
          <p:spPr>
            <a:xfrm>
              <a:off x="6477000" y="3200400"/>
              <a:ext cx="1752600" cy="613410"/>
            </a:xfrm>
            <a:prstGeom prst="roundRect">
              <a:avLst/>
            </a:prstGeom>
            <a:solidFill>
              <a:srgbClr val="00B05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en-US" sz="1400" dirty="0"/>
                <a:t>Build Model</a:t>
              </a:r>
            </a:p>
          </p:txBody>
        </p:sp>
        <p:sp>
          <p:nvSpPr>
            <p:cNvPr id="9" name="Rounded Rectangle 8"/>
            <p:cNvSpPr/>
            <p:nvPr/>
          </p:nvSpPr>
          <p:spPr>
            <a:xfrm>
              <a:off x="6477000" y="1977390"/>
              <a:ext cx="1752600" cy="613410"/>
            </a:xfrm>
            <a:prstGeom prst="roundRect">
              <a:avLst/>
            </a:prstGeom>
            <a:solidFill>
              <a:srgbClr val="00B05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en-US" sz="1400" b="1" dirty="0"/>
                <a:t>Model </a:t>
              </a:r>
            </a:p>
            <a:p>
              <a:pPr algn="ctr"/>
              <a:r>
                <a:rPr lang="en-US" sz="1400" b="1" dirty="0"/>
                <a:t>Deployment</a:t>
              </a:r>
            </a:p>
          </p:txBody>
        </p:sp>
        <p:sp>
          <p:nvSpPr>
            <p:cNvPr id="10" name="Rounded Rectangle 9"/>
            <p:cNvSpPr/>
            <p:nvPr/>
          </p:nvSpPr>
          <p:spPr>
            <a:xfrm>
              <a:off x="5181600" y="838200"/>
              <a:ext cx="1752600" cy="613410"/>
            </a:xfrm>
            <a:prstGeom prst="roundRect">
              <a:avLst/>
            </a:prstGeom>
            <a:solidFill>
              <a:srgbClr val="00B05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en-US" sz="1400" b="1" dirty="0"/>
                <a:t>Monitoring</a:t>
              </a:r>
            </a:p>
          </p:txBody>
        </p:sp>
        <p:sp>
          <p:nvSpPr>
            <p:cNvPr id="11" name="Rounded Rectangle 10"/>
            <p:cNvSpPr/>
            <p:nvPr/>
          </p:nvSpPr>
          <p:spPr>
            <a:xfrm>
              <a:off x="6477000" y="4949190"/>
              <a:ext cx="1752600" cy="613410"/>
            </a:xfrm>
            <a:prstGeom prst="roundRect">
              <a:avLst/>
            </a:prstGeom>
            <a:solidFill>
              <a:srgbClr val="00B050"/>
            </a:solidFill>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400" b="1" dirty="0"/>
                <a:t>Data </a:t>
              </a:r>
            </a:p>
            <a:p>
              <a:pPr algn="ctr"/>
              <a:r>
                <a:rPr lang="en-US" sz="1400" dirty="0"/>
                <a:t>Modeling</a:t>
              </a:r>
            </a:p>
          </p:txBody>
        </p:sp>
        <p:sp>
          <p:nvSpPr>
            <p:cNvPr id="12" name="Rounded Rectangle 11"/>
            <p:cNvSpPr/>
            <p:nvPr/>
          </p:nvSpPr>
          <p:spPr>
            <a:xfrm>
              <a:off x="3909276" y="4421223"/>
              <a:ext cx="1752600" cy="573738"/>
            </a:xfrm>
            <a:prstGeom prst="roundRect">
              <a:avLst/>
            </a:prstGeom>
            <a:solidFill>
              <a:schemeClr val="accent1">
                <a:lumMod val="75000"/>
              </a:schemeClr>
            </a:solidFill>
          </p:spPr>
          <p:style>
            <a:lnRef idx="3">
              <a:schemeClr val="lt1"/>
            </a:lnRef>
            <a:fillRef idx="1">
              <a:schemeClr val="accent2"/>
            </a:fillRef>
            <a:effectRef idx="1">
              <a:schemeClr val="accent2"/>
            </a:effectRef>
            <a:fontRef idx="minor">
              <a:schemeClr val="lt1"/>
            </a:fontRef>
          </p:style>
          <p:txBody>
            <a:bodyPr rtlCol="0" anchor="ctr"/>
            <a:lstStyle/>
            <a:p>
              <a:pPr algn="ctr"/>
              <a:r>
                <a:rPr lang="en-US" sz="1400" b="1" dirty="0"/>
                <a:t>Data Availability</a:t>
              </a:r>
            </a:p>
          </p:txBody>
        </p:sp>
        <p:sp>
          <p:nvSpPr>
            <p:cNvPr id="13" name="Rounded Rectangle 12"/>
            <p:cNvSpPr/>
            <p:nvPr/>
          </p:nvSpPr>
          <p:spPr>
            <a:xfrm>
              <a:off x="3909276" y="5239206"/>
              <a:ext cx="1752600" cy="529074"/>
            </a:xfrm>
            <a:prstGeom prst="roundRect">
              <a:avLst/>
            </a:prstGeom>
            <a:solidFill>
              <a:schemeClr val="accent1">
                <a:lumMod val="75000"/>
              </a:schemeClr>
            </a:solidFill>
          </p:spPr>
          <p:style>
            <a:lnRef idx="3">
              <a:schemeClr val="lt1"/>
            </a:lnRef>
            <a:fillRef idx="1">
              <a:schemeClr val="accent2"/>
            </a:fillRef>
            <a:effectRef idx="1">
              <a:schemeClr val="accent2"/>
            </a:effectRef>
            <a:fontRef idx="minor">
              <a:schemeClr val="lt1"/>
            </a:fontRef>
          </p:style>
          <p:txBody>
            <a:bodyPr rtlCol="0" anchor="ctr"/>
            <a:lstStyle/>
            <a:p>
              <a:pPr algn="ctr"/>
              <a:r>
                <a:rPr lang="en-US" sz="1400" b="1" dirty="0"/>
                <a:t>Data Cleansing</a:t>
              </a:r>
            </a:p>
          </p:txBody>
        </p:sp>
        <p:sp>
          <p:nvSpPr>
            <p:cNvPr id="14" name="Rounded Rectangle 13"/>
            <p:cNvSpPr/>
            <p:nvPr/>
          </p:nvSpPr>
          <p:spPr>
            <a:xfrm>
              <a:off x="3905278" y="6019799"/>
              <a:ext cx="1752600" cy="573741"/>
            </a:xfrm>
            <a:prstGeom prst="roundRect">
              <a:avLst/>
            </a:prstGeom>
            <a:solidFill>
              <a:schemeClr val="accent1">
                <a:lumMod val="75000"/>
              </a:schemeClr>
            </a:solidFill>
          </p:spPr>
          <p:style>
            <a:lnRef idx="3">
              <a:schemeClr val="lt1"/>
            </a:lnRef>
            <a:fillRef idx="1">
              <a:schemeClr val="accent2"/>
            </a:fillRef>
            <a:effectRef idx="1">
              <a:schemeClr val="accent2"/>
            </a:effectRef>
            <a:fontRef idx="minor">
              <a:schemeClr val="lt1"/>
            </a:fontRef>
          </p:style>
          <p:txBody>
            <a:bodyPr rtlCol="0" anchor="ctr"/>
            <a:lstStyle/>
            <a:p>
              <a:pPr algn="ctr"/>
              <a:r>
                <a:rPr lang="en-US" sz="1400" b="1" dirty="0"/>
                <a:t>      Data Transformation</a:t>
              </a:r>
            </a:p>
          </p:txBody>
        </p:sp>
        <p:sp>
          <p:nvSpPr>
            <p:cNvPr id="15" name="Rectangle 14"/>
            <p:cNvSpPr/>
            <p:nvPr/>
          </p:nvSpPr>
          <p:spPr>
            <a:xfrm>
              <a:off x="3733800" y="4343400"/>
              <a:ext cx="2133600" cy="2286000"/>
            </a:xfrm>
            <a:prstGeom prst="rect">
              <a:avLst/>
            </a:prstGeom>
            <a:no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cxnSp>
          <p:nvCxnSpPr>
            <p:cNvPr id="16" name="Straight Arrow Connector 15"/>
            <p:cNvCxnSpPr>
              <a:stCxn id="6" idx="2"/>
              <a:endCxn id="7" idx="0"/>
            </p:cNvCxnSpPr>
            <p:nvPr/>
          </p:nvCxnSpPr>
          <p:spPr>
            <a:xfrm>
              <a:off x="4785576" y="2590800"/>
              <a:ext cx="0" cy="609600"/>
            </a:xfrm>
            <a:prstGeom prst="straightConnector1">
              <a:avLst/>
            </a:prstGeom>
            <a:ln w="571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endCxn id="6" idx="0"/>
            </p:cNvCxnSpPr>
            <p:nvPr/>
          </p:nvCxnSpPr>
          <p:spPr>
            <a:xfrm flipH="1">
              <a:off x="4785576" y="1451610"/>
              <a:ext cx="396024" cy="525780"/>
            </a:xfrm>
            <a:prstGeom prst="straightConnector1">
              <a:avLst/>
            </a:prstGeom>
            <a:ln w="571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7" idx="2"/>
              <a:endCxn id="15" idx="0"/>
            </p:cNvCxnSpPr>
            <p:nvPr/>
          </p:nvCxnSpPr>
          <p:spPr>
            <a:xfrm>
              <a:off x="4785576" y="3813810"/>
              <a:ext cx="15024" cy="529590"/>
            </a:xfrm>
            <a:prstGeom prst="straightConnector1">
              <a:avLst/>
            </a:prstGeom>
            <a:ln w="571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12" idx="2"/>
              <a:endCxn id="13" idx="0"/>
            </p:cNvCxnSpPr>
            <p:nvPr/>
          </p:nvCxnSpPr>
          <p:spPr>
            <a:xfrm>
              <a:off x="4785576" y="4994961"/>
              <a:ext cx="0" cy="244245"/>
            </a:xfrm>
            <a:prstGeom prst="straightConnector1">
              <a:avLst/>
            </a:prstGeom>
            <a:ln w="571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5867400" y="5122089"/>
              <a:ext cx="609600" cy="0"/>
            </a:xfrm>
            <a:prstGeom prst="straightConnector1">
              <a:avLst/>
            </a:prstGeom>
            <a:ln w="571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endCxn id="15" idx="3"/>
            </p:cNvCxnSpPr>
            <p:nvPr/>
          </p:nvCxnSpPr>
          <p:spPr>
            <a:xfrm flipH="1">
              <a:off x="5867400" y="5486400"/>
              <a:ext cx="609600" cy="0"/>
            </a:xfrm>
            <a:prstGeom prst="straightConnector1">
              <a:avLst/>
            </a:prstGeom>
            <a:ln w="571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11" idx="0"/>
              <a:endCxn id="8" idx="2"/>
            </p:cNvCxnSpPr>
            <p:nvPr/>
          </p:nvCxnSpPr>
          <p:spPr>
            <a:xfrm flipV="1">
              <a:off x="7353300" y="3813810"/>
              <a:ext cx="0" cy="1135380"/>
            </a:xfrm>
            <a:prstGeom prst="straightConnector1">
              <a:avLst/>
            </a:prstGeom>
            <a:ln w="571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8" idx="0"/>
              <a:endCxn id="9" idx="2"/>
            </p:cNvCxnSpPr>
            <p:nvPr/>
          </p:nvCxnSpPr>
          <p:spPr>
            <a:xfrm flipV="1">
              <a:off x="7353300" y="2590800"/>
              <a:ext cx="0" cy="609600"/>
            </a:xfrm>
            <a:prstGeom prst="straightConnector1">
              <a:avLst/>
            </a:prstGeom>
            <a:ln w="571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9" idx="0"/>
            </p:cNvCxnSpPr>
            <p:nvPr/>
          </p:nvCxnSpPr>
          <p:spPr>
            <a:xfrm flipH="1" flipV="1">
              <a:off x="6934201" y="1451610"/>
              <a:ext cx="419100" cy="525780"/>
            </a:xfrm>
            <a:prstGeom prst="straightConnector1">
              <a:avLst/>
            </a:prstGeom>
            <a:ln w="571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Flowchart: Connector 24"/>
            <p:cNvSpPr/>
            <p:nvPr/>
          </p:nvSpPr>
          <p:spPr>
            <a:xfrm>
              <a:off x="3858461" y="4385362"/>
              <a:ext cx="228600" cy="228600"/>
            </a:xfrm>
            <a:prstGeom prst="flowChartConnector">
              <a:avLst/>
            </a:prstGeom>
            <a:solidFill>
              <a:schemeClr val="tx1"/>
            </a:solidFill>
            <a:ln>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400" b="1" dirty="0">
                  <a:solidFill>
                    <a:schemeClr val="bg1"/>
                  </a:solidFill>
                </a:rPr>
                <a:t>3</a:t>
              </a:r>
            </a:p>
          </p:txBody>
        </p:sp>
        <p:sp>
          <p:nvSpPr>
            <p:cNvPr id="26" name="Flowchart: Connector 25"/>
            <p:cNvSpPr/>
            <p:nvPr/>
          </p:nvSpPr>
          <p:spPr>
            <a:xfrm>
              <a:off x="3832504" y="5941358"/>
              <a:ext cx="314337" cy="292038"/>
            </a:xfrm>
            <a:prstGeom prst="flowChartConnector">
              <a:avLst/>
            </a:prstGeom>
            <a:solidFill>
              <a:schemeClr val="tx1"/>
            </a:solidFill>
            <a:ln>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400" b="1" dirty="0">
                  <a:solidFill>
                    <a:schemeClr val="bg1"/>
                  </a:solidFill>
                </a:rPr>
                <a:t>5</a:t>
              </a:r>
            </a:p>
          </p:txBody>
        </p:sp>
        <p:sp>
          <p:nvSpPr>
            <p:cNvPr id="27" name="Flowchart: Connector 26"/>
            <p:cNvSpPr/>
            <p:nvPr/>
          </p:nvSpPr>
          <p:spPr>
            <a:xfrm>
              <a:off x="3823540" y="5196603"/>
              <a:ext cx="228600" cy="228600"/>
            </a:xfrm>
            <a:prstGeom prst="flowChartConnector">
              <a:avLst/>
            </a:prstGeom>
            <a:solidFill>
              <a:schemeClr val="tx1"/>
            </a:solidFill>
            <a:ln>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400" b="1" dirty="0">
                  <a:solidFill>
                    <a:schemeClr val="bg1"/>
                  </a:solidFill>
                </a:rPr>
                <a:t>4</a:t>
              </a:r>
            </a:p>
          </p:txBody>
        </p:sp>
        <p:sp>
          <p:nvSpPr>
            <p:cNvPr id="28" name="Flowchart: Connector 27"/>
            <p:cNvSpPr/>
            <p:nvPr/>
          </p:nvSpPr>
          <p:spPr>
            <a:xfrm>
              <a:off x="6485965" y="4960060"/>
              <a:ext cx="228600" cy="228600"/>
            </a:xfrm>
            <a:prstGeom prst="flowChartConnector">
              <a:avLst/>
            </a:prstGeom>
            <a:solidFill>
              <a:schemeClr val="tx1"/>
            </a:solidFill>
            <a:ln>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400" b="1" dirty="0">
                  <a:solidFill>
                    <a:schemeClr val="bg1"/>
                  </a:solidFill>
                </a:rPr>
                <a:t>6</a:t>
              </a:r>
            </a:p>
          </p:txBody>
        </p:sp>
        <p:sp>
          <p:nvSpPr>
            <p:cNvPr id="29" name="Flowchart: Connector 28"/>
            <p:cNvSpPr/>
            <p:nvPr/>
          </p:nvSpPr>
          <p:spPr>
            <a:xfrm>
              <a:off x="6499412" y="3195918"/>
              <a:ext cx="228600" cy="228600"/>
            </a:xfrm>
            <a:prstGeom prst="flowChartConnector">
              <a:avLst/>
            </a:prstGeom>
            <a:solidFill>
              <a:schemeClr val="tx1"/>
            </a:solidFill>
            <a:ln>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400" b="1" dirty="0">
                  <a:solidFill>
                    <a:schemeClr val="bg1"/>
                  </a:solidFill>
                </a:rPr>
                <a:t>7</a:t>
              </a:r>
            </a:p>
          </p:txBody>
        </p:sp>
        <p:sp>
          <p:nvSpPr>
            <p:cNvPr id="30" name="Flowchart: Connector 29"/>
            <p:cNvSpPr/>
            <p:nvPr/>
          </p:nvSpPr>
          <p:spPr>
            <a:xfrm>
              <a:off x="6485965" y="1990165"/>
              <a:ext cx="228600" cy="228600"/>
            </a:xfrm>
            <a:prstGeom prst="flowChartConnector">
              <a:avLst/>
            </a:prstGeom>
            <a:solidFill>
              <a:schemeClr val="tx1"/>
            </a:solidFill>
            <a:ln>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400" b="1" dirty="0">
                  <a:solidFill>
                    <a:schemeClr val="bg1"/>
                  </a:solidFill>
                </a:rPr>
                <a:t>8</a:t>
              </a:r>
            </a:p>
          </p:txBody>
        </p:sp>
        <p:sp>
          <p:nvSpPr>
            <p:cNvPr id="31" name="Flowchart: Connector 30"/>
            <p:cNvSpPr/>
            <p:nvPr/>
          </p:nvSpPr>
          <p:spPr>
            <a:xfrm>
              <a:off x="5190565" y="849070"/>
              <a:ext cx="228600" cy="228600"/>
            </a:xfrm>
            <a:prstGeom prst="flowChartConnector">
              <a:avLst/>
            </a:prstGeom>
            <a:solidFill>
              <a:schemeClr val="tx1"/>
            </a:solidFill>
            <a:ln>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400" b="1" dirty="0">
                  <a:solidFill>
                    <a:schemeClr val="bg1"/>
                  </a:solidFill>
                </a:rPr>
                <a:t>9</a:t>
              </a:r>
            </a:p>
          </p:txBody>
        </p:sp>
        <p:sp>
          <p:nvSpPr>
            <p:cNvPr id="32" name="Flowchart: Connector 31"/>
            <p:cNvSpPr/>
            <p:nvPr/>
          </p:nvSpPr>
          <p:spPr>
            <a:xfrm>
              <a:off x="3931024" y="1990165"/>
              <a:ext cx="228600" cy="228600"/>
            </a:xfrm>
            <a:prstGeom prst="flowChartConnector">
              <a:avLst/>
            </a:prstGeom>
            <a:solidFill>
              <a:schemeClr val="tx1"/>
            </a:solidFill>
            <a:ln>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400" b="1" dirty="0">
                  <a:solidFill>
                    <a:schemeClr val="bg1"/>
                  </a:solidFill>
                </a:rPr>
                <a:t>1</a:t>
              </a:r>
            </a:p>
          </p:txBody>
        </p:sp>
        <p:sp>
          <p:nvSpPr>
            <p:cNvPr id="33" name="Flowchart: Connector 32"/>
            <p:cNvSpPr/>
            <p:nvPr/>
          </p:nvSpPr>
          <p:spPr>
            <a:xfrm>
              <a:off x="3918241" y="3224717"/>
              <a:ext cx="228600" cy="228600"/>
            </a:xfrm>
            <a:prstGeom prst="flowChartConnector">
              <a:avLst/>
            </a:prstGeom>
            <a:solidFill>
              <a:schemeClr val="tx1"/>
            </a:solidFill>
            <a:ln>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400" b="1" dirty="0">
                  <a:solidFill>
                    <a:schemeClr val="bg1"/>
                  </a:solidFill>
                </a:rPr>
                <a:t>2</a:t>
              </a:r>
            </a:p>
          </p:txBody>
        </p:sp>
        <p:sp>
          <p:nvSpPr>
            <p:cNvPr id="34" name="TextBox 33"/>
            <p:cNvSpPr txBox="1"/>
            <p:nvPr/>
          </p:nvSpPr>
          <p:spPr>
            <a:xfrm>
              <a:off x="2133600" y="152400"/>
              <a:ext cx="5638800" cy="399390"/>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r>
                <a:rPr lang="en-IN" sz="1400" b="1"/>
                <a:t>  ML Steps</a:t>
              </a:r>
              <a:endParaRPr lang="en-IN" sz="1400" b="1" dirty="0"/>
            </a:p>
          </p:txBody>
        </p:sp>
        <p:sp>
          <p:nvSpPr>
            <p:cNvPr id="35" name="Rectangle 34"/>
            <p:cNvSpPr/>
            <p:nvPr/>
          </p:nvSpPr>
          <p:spPr>
            <a:xfrm>
              <a:off x="8963044" y="320416"/>
              <a:ext cx="2634902" cy="2286000"/>
            </a:xfrm>
            <a:prstGeom prst="rect">
              <a:avLst/>
            </a:prstGeom>
            <a:no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36" name="Rounded Rectangle 35"/>
            <p:cNvSpPr/>
            <p:nvPr/>
          </p:nvSpPr>
          <p:spPr>
            <a:xfrm>
              <a:off x="9661096" y="3148520"/>
              <a:ext cx="1752600" cy="399594"/>
            </a:xfrm>
            <a:prstGeom prst="roundRect">
              <a:avLst/>
            </a:prstGeom>
            <a:solidFill>
              <a:srgbClr val="7030A0"/>
            </a:solidFill>
          </p:spPr>
          <p:style>
            <a:lnRef idx="3">
              <a:schemeClr val="lt1"/>
            </a:lnRef>
            <a:fillRef idx="1">
              <a:schemeClr val="accent2"/>
            </a:fillRef>
            <a:effectRef idx="1">
              <a:schemeClr val="accent2"/>
            </a:effectRef>
            <a:fontRef idx="minor">
              <a:schemeClr val="lt1"/>
            </a:fontRef>
          </p:style>
          <p:txBody>
            <a:bodyPr rtlCol="0" anchor="ctr"/>
            <a:lstStyle/>
            <a:p>
              <a:pPr algn="ctr"/>
              <a:r>
                <a:rPr lang="en-US" sz="1400" b="1" dirty="0"/>
                <a:t>Build Model</a:t>
              </a:r>
            </a:p>
          </p:txBody>
        </p:sp>
        <p:sp>
          <p:nvSpPr>
            <p:cNvPr id="37" name="Rounded Rectangle 36"/>
            <p:cNvSpPr/>
            <p:nvPr/>
          </p:nvSpPr>
          <p:spPr>
            <a:xfrm>
              <a:off x="9661096" y="3927209"/>
              <a:ext cx="1752600" cy="399594"/>
            </a:xfrm>
            <a:prstGeom prst="roundRect">
              <a:avLst/>
            </a:prstGeom>
            <a:solidFill>
              <a:srgbClr val="7030A0"/>
            </a:solidFill>
          </p:spPr>
          <p:style>
            <a:lnRef idx="3">
              <a:schemeClr val="lt1"/>
            </a:lnRef>
            <a:fillRef idx="1">
              <a:schemeClr val="accent2"/>
            </a:fillRef>
            <a:effectRef idx="1">
              <a:schemeClr val="accent2"/>
            </a:effectRef>
            <a:fontRef idx="minor">
              <a:schemeClr val="lt1"/>
            </a:fontRef>
          </p:style>
          <p:txBody>
            <a:bodyPr rtlCol="0" anchor="ctr"/>
            <a:lstStyle/>
            <a:p>
              <a:pPr algn="ctr"/>
              <a:r>
                <a:rPr lang="en-US" sz="1400" b="1" dirty="0"/>
                <a:t>Calculate Score</a:t>
              </a:r>
            </a:p>
          </p:txBody>
        </p:sp>
        <p:sp>
          <p:nvSpPr>
            <p:cNvPr id="38" name="Rounded Rectangle 37"/>
            <p:cNvSpPr/>
            <p:nvPr/>
          </p:nvSpPr>
          <p:spPr>
            <a:xfrm>
              <a:off x="9661096" y="4672520"/>
              <a:ext cx="1752600" cy="399594"/>
            </a:xfrm>
            <a:prstGeom prst="roundRect">
              <a:avLst/>
            </a:prstGeom>
            <a:solidFill>
              <a:srgbClr val="7030A0"/>
            </a:solidFill>
          </p:spPr>
          <p:style>
            <a:lnRef idx="3">
              <a:schemeClr val="lt1"/>
            </a:lnRef>
            <a:fillRef idx="1">
              <a:schemeClr val="accent2"/>
            </a:fillRef>
            <a:effectRef idx="1">
              <a:schemeClr val="accent2"/>
            </a:effectRef>
            <a:fontRef idx="minor">
              <a:schemeClr val="lt1"/>
            </a:fontRef>
          </p:style>
          <p:txBody>
            <a:bodyPr rtlCol="0" anchor="ctr"/>
            <a:lstStyle/>
            <a:p>
              <a:pPr algn="ctr"/>
              <a:r>
                <a:rPr lang="en-US" sz="1400" b="1" dirty="0"/>
                <a:t>Validate Model</a:t>
              </a:r>
            </a:p>
          </p:txBody>
        </p:sp>
        <p:cxnSp>
          <p:nvCxnSpPr>
            <p:cNvPr id="39" name="Straight Arrow Connector 38"/>
            <p:cNvCxnSpPr>
              <a:stCxn id="36" idx="2"/>
              <a:endCxn id="37" idx="0"/>
            </p:cNvCxnSpPr>
            <p:nvPr/>
          </p:nvCxnSpPr>
          <p:spPr>
            <a:xfrm>
              <a:off x="10537396" y="3548115"/>
              <a:ext cx="0" cy="379095"/>
            </a:xfrm>
            <a:prstGeom prst="straightConnector1">
              <a:avLst/>
            </a:prstGeom>
            <a:ln w="571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stCxn id="37" idx="2"/>
              <a:endCxn id="38" idx="0"/>
            </p:cNvCxnSpPr>
            <p:nvPr/>
          </p:nvCxnSpPr>
          <p:spPr>
            <a:xfrm>
              <a:off x="10537396" y="4326804"/>
              <a:ext cx="0" cy="345717"/>
            </a:xfrm>
            <a:prstGeom prst="straightConnector1">
              <a:avLst/>
            </a:prstGeom>
            <a:ln w="571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40"/>
            <p:cNvSpPr/>
            <p:nvPr/>
          </p:nvSpPr>
          <p:spPr>
            <a:xfrm>
              <a:off x="8963044" y="2969895"/>
              <a:ext cx="2563531" cy="2286000"/>
            </a:xfrm>
            <a:prstGeom prst="rect">
              <a:avLst/>
            </a:prstGeom>
            <a:no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42" name="Rounded Rectangle 41"/>
            <p:cNvSpPr/>
            <p:nvPr/>
          </p:nvSpPr>
          <p:spPr>
            <a:xfrm>
              <a:off x="9513794" y="457924"/>
              <a:ext cx="1752600" cy="399594"/>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sz="1400" b="1" dirty="0"/>
                <a:t>Apply  Model</a:t>
              </a:r>
            </a:p>
          </p:txBody>
        </p:sp>
        <p:sp>
          <p:nvSpPr>
            <p:cNvPr id="43" name="Rounded Rectangle 42"/>
            <p:cNvSpPr/>
            <p:nvPr/>
          </p:nvSpPr>
          <p:spPr>
            <a:xfrm>
              <a:off x="9511648" y="1144422"/>
              <a:ext cx="1752600" cy="399594"/>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sz="1400" b="1" dirty="0"/>
                <a:t>Classify Claims</a:t>
              </a:r>
            </a:p>
          </p:txBody>
        </p:sp>
        <p:sp>
          <p:nvSpPr>
            <p:cNvPr id="44" name="Rounded Rectangle 43"/>
            <p:cNvSpPr/>
            <p:nvPr/>
          </p:nvSpPr>
          <p:spPr>
            <a:xfrm>
              <a:off x="9511648" y="1890176"/>
              <a:ext cx="1752600" cy="399594"/>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sz="1400" b="1" dirty="0"/>
                <a:t>Drive Initiative</a:t>
              </a:r>
            </a:p>
          </p:txBody>
        </p:sp>
        <p:cxnSp>
          <p:nvCxnSpPr>
            <p:cNvPr id="45" name="Straight Arrow Connector 44"/>
            <p:cNvCxnSpPr/>
            <p:nvPr/>
          </p:nvCxnSpPr>
          <p:spPr>
            <a:xfrm>
              <a:off x="10429978" y="838201"/>
              <a:ext cx="0" cy="379095"/>
            </a:xfrm>
            <a:prstGeom prst="straightConnector1">
              <a:avLst/>
            </a:prstGeom>
            <a:ln w="571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a:off x="10412807" y="1560974"/>
              <a:ext cx="0" cy="379095"/>
            </a:xfrm>
            <a:prstGeom prst="straightConnector1">
              <a:avLst/>
            </a:prstGeom>
            <a:ln w="571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a:stCxn id="13" idx="2"/>
              <a:endCxn id="14" idx="0"/>
            </p:cNvCxnSpPr>
            <p:nvPr/>
          </p:nvCxnSpPr>
          <p:spPr>
            <a:xfrm flipH="1">
              <a:off x="4781578" y="5768280"/>
              <a:ext cx="3998" cy="251519"/>
            </a:xfrm>
            <a:prstGeom prst="straightConnector1">
              <a:avLst/>
            </a:prstGeom>
            <a:ln w="571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2778708" y="1118502"/>
              <a:ext cx="452804" cy="5412105"/>
            </a:xfrm>
            <a:prstGeom prst="rect">
              <a:avLst/>
            </a:prstGeom>
          </p:spPr>
          <p:style>
            <a:lnRef idx="0">
              <a:schemeClr val="accent6"/>
            </a:lnRef>
            <a:fillRef idx="1002">
              <a:schemeClr val="lt2"/>
            </a:fillRef>
            <a:effectRef idx="3">
              <a:schemeClr val="accent6"/>
            </a:effectRef>
            <a:fontRef idx="minor">
              <a:schemeClr val="lt1"/>
            </a:fontRef>
          </p:style>
          <p:txBody>
            <a:bodyPr vert="vert270" wrap="square" rtlCol="0">
              <a:spAutoFit/>
            </a:bodyPr>
            <a:lstStyle/>
            <a:p>
              <a:pPr algn="ctr"/>
              <a:r>
                <a:rPr lang="en-IN" sz="1400" b="1" dirty="0">
                  <a:solidFill>
                    <a:srgbClr val="FF0000"/>
                  </a:solidFill>
                </a:rPr>
                <a:t>Mode Refresh</a:t>
              </a:r>
            </a:p>
          </p:txBody>
        </p:sp>
        <p:sp>
          <p:nvSpPr>
            <p:cNvPr id="49" name="TextBox 48"/>
            <p:cNvSpPr txBox="1"/>
            <p:nvPr/>
          </p:nvSpPr>
          <p:spPr>
            <a:xfrm>
              <a:off x="1819671" y="852756"/>
              <a:ext cx="452804" cy="5943598"/>
            </a:xfrm>
            <a:prstGeom prst="rect">
              <a:avLst/>
            </a:prstGeom>
          </p:spPr>
          <p:style>
            <a:lnRef idx="0">
              <a:schemeClr val="accent3"/>
            </a:lnRef>
            <a:fillRef idx="3">
              <a:schemeClr val="accent3"/>
            </a:fillRef>
            <a:effectRef idx="3">
              <a:schemeClr val="accent3"/>
            </a:effectRef>
            <a:fontRef idx="minor">
              <a:schemeClr val="lt1"/>
            </a:fontRef>
          </p:style>
          <p:txBody>
            <a:bodyPr vert="vert270" wrap="square" rtlCol="0">
              <a:spAutoFit/>
            </a:bodyPr>
            <a:lstStyle/>
            <a:p>
              <a:pPr algn="ctr"/>
              <a:endParaRPr lang="en-IN" sz="1400" dirty="0">
                <a:solidFill>
                  <a:schemeClr val="bg1"/>
                </a:solidFill>
              </a:endParaRPr>
            </a:p>
          </p:txBody>
        </p:sp>
        <p:sp>
          <p:nvSpPr>
            <p:cNvPr id="50" name="TextBox 49"/>
            <p:cNvSpPr txBox="1"/>
            <p:nvPr/>
          </p:nvSpPr>
          <p:spPr>
            <a:xfrm>
              <a:off x="778169" y="1118502"/>
              <a:ext cx="452804" cy="5412105"/>
            </a:xfrm>
            <a:prstGeom prst="rect">
              <a:avLst/>
            </a:prstGeom>
          </p:spPr>
          <p:style>
            <a:lnRef idx="0">
              <a:schemeClr val="accent6"/>
            </a:lnRef>
            <a:fillRef idx="1002">
              <a:schemeClr val="lt2"/>
            </a:fillRef>
            <a:effectRef idx="3">
              <a:schemeClr val="accent6"/>
            </a:effectRef>
            <a:fontRef idx="minor">
              <a:schemeClr val="lt1"/>
            </a:fontRef>
          </p:style>
          <p:txBody>
            <a:bodyPr vert="vert270" wrap="square" rtlCol="0">
              <a:spAutoFit/>
            </a:bodyPr>
            <a:lstStyle/>
            <a:p>
              <a:pPr algn="ctr"/>
              <a:r>
                <a:rPr lang="en-IN" sz="1400" b="1" dirty="0">
                  <a:solidFill>
                    <a:srgbClr val="FF0000"/>
                  </a:solidFill>
                </a:rPr>
                <a:t>Data Preparation </a:t>
              </a:r>
            </a:p>
          </p:txBody>
        </p:sp>
        <p:cxnSp>
          <p:nvCxnSpPr>
            <p:cNvPr id="51" name="Elbow Connector 50"/>
            <p:cNvCxnSpPr>
              <a:stCxn id="9" idx="3"/>
              <a:endCxn id="35" idx="1"/>
            </p:cNvCxnSpPr>
            <p:nvPr/>
          </p:nvCxnSpPr>
          <p:spPr>
            <a:xfrm flipV="1">
              <a:off x="8229600" y="1463416"/>
              <a:ext cx="733444" cy="820679"/>
            </a:xfrm>
            <a:prstGeom prst="bentConnector3">
              <a:avLst/>
            </a:prstGeom>
            <a:ln w="31750">
              <a:solidFill>
                <a:schemeClr val="bg1">
                  <a:lumMod val="50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52" name="Elbow Connector 51"/>
            <p:cNvCxnSpPr>
              <a:stCxn id="8" idx="3"/>
              <a:endCxn id="41" idx="1"/>
            </p:cNvCxnSpPr>
            <p:nvPr/>
          </p:nvCxnSpPr>
          <p:spPr>
            <a:xfrm>
              <a:off x="8229600" y="3507105"/>
              <a:ext cx="733444" cy="605790"/>
            </a:xfrm>
            <a:prstGeom prst="bentConnector3">
              <a:avLst/>
            </a:prstGeom>
            <a:ln w="31750">
              <a:solidFill>
                <a:schemeClr val="bg1">
                  <a:lumMod val="50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53" name="Elbow Connector 52"/>
            <p:cNvCxnSpPr>
              <a:stCxn id="38" idx="1"/>
              <a:endCxn id="36" idx="1"/>
            </p:cNvCxnSpPr>
            <p:nvPr/>
          </p:nvCxnSpPr>
          <p:spPr>
            <a:xfrm rot="10800000">
              <a:off x="9661096" y="3348317"/>
              <a:ext cx="12700" cy="1524000"/>
            </a:xfrm>
            <a:prstGeom prst="bentConnector3">
              <a:avLst>
                <a:gd name="adj1" fmla="val 3563268"/>
              </a:avLst>
            </a:prstGeom>
            <a:ln w="31750">
              <a:solidFill>
                <a:schemeClr val="bg1">
                  <a:lumMod val="50000"/>
                </a:schemeClr>
              </a:solidFill>
              <a:tailEnd type="triangle" w="lg" len="med"/>
            </a:ln>
          </p:spPr>
          <p:style>
            <a:lnRef idx="1">
              <a:schemeClr val="accent1"/>
            </a:lnRef>
            <a:fillRef idx="0">
              <a:schemeClr val="accent1"/>
            </a:fillRef>
            <a:effectRef idx="0">
              <a:schemeClr val="accent1"/>
            </a:effectRef>
            <a:fontRef idx="minor">
              <a:schemeClr val="tx1"/>
            </a:fontRef>
          </p:style>
        </p:cxnSp>
      </p:grpSp>
      <p:pic>
        <p:nvPicPr>
          <p:cNvPr id="55" name="Picture 54"/>
          <p:cNvPicPr/>
          <p:nvPr/>
        </p:nvPicPr>
        <p:blipFill>
          <a:blip r:embed="rId2"/>
          <a:stretch>
            <a:fillRect/>
          </a:stretch>
        </p:blipFill>
        <p:spPr>
          <a:xfrm>
            <a:off x="6169014" y="6046028"/>
            <a:ext cx="5902571" cy="587034"/>
          </a:xfrm>
          <a:prstGeom prst="rect">
            <a:avLst/>
          </a:prstGeom>
        </p:spPr>
      </p:pic>
    </p:spTree>
    <p:extLst>
      <p:ext uri="{BB962C8B-B14F-4D97-AF65-F5344CB8AC3E}">
        <p14:creationId xmlns:p14="http://schemas.microsoft.com/office/powerpoint/2010/main" val="4023884447"/>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8136</TotalTime>
  <Words>4729</Words>
  <Application>Microsoft Macintosh PowerPoint</Application>
  <PresentationFormat>Widescreen</PresentationFormat>
  <Paragraphs>426</Paragraphs>
  <Slides>27</Slides>
  <Notes>1</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27</vt:i4>
      </vt:variant>
    </vt:vector>
  </HeadingPairs>
  <TitlesOfParts>
    <vt:vector size="38" baseType="lpstr">
      <vt:lpstr>&amp;quot</vt:lpstr>
      <vt:lpstr>Arial</vt:lpstr>
      <vt:lpstr>Calibri</vt:lpstr>
      <vt:lpstr>Calibri Light</vt:lpstr>
      <vt:lpstr>Century Gothic</vt:lpstr>
      <vt:lpstr>Garamond</vt:lpstr>
      <vt:lpstr>Helvetica</vt:lpstr>
      <vt:lpstr>Helvetica Light</vt:lpstr>
      <vt:lpstr>Times New Roman</vt:lpstr>
      <vt:lpstr>Wingdings 3</vt:lpstr>
      <vt:lpstr>Office Theme</vt:lpstr>
      <vt:lpstr>Domain #11 Capstone Project TWITTER SENTIMENT ANALYSIS</vt:lpstr>
      <vt:lpstr>Acknowledgements</vt:lpstr>
      <vt:lpstr>Table of Contents</vt:lpstr>
      <vt:lpstr>Problem Statement</vt:lpstr>
      <vt:lpstr>Objective</vt:lpstr>
      <vt:lpstr>Business Benefits</vt:lpstr>
      <vt:lpstr>Previous Work</vt:lpstr>
      <vt:lpstr>Understanding of Machine Learning( Pipeline)</vt:lpstr>
      <vt:lpstr>ML Steps</vt:lpstr>
      <vt:lpstr>Detailed Plan of work</vt:lpstr>
      <vt:lpstr>Project Resources </vt:lpstr>
      <vt:lpstr>Potential Data Challenges and Risks</vt:lpstr>
      <vt:lpstr>Preprocessing: Data Observations</vt:lpstr>
      <vt:lpstr>Preprocessing: Data Preparation</vt:lpstr>
      <vt:lpstr>Machine Learning Modelling &amp; Techniques Applied</vt:lpstr>
      <vt:lpstr>Metrics</vt:lpstr>
      <vt:lpstr>F1 Scores</vt:lpstr>
      <vt:lpstr>Interpretation</vt:lpstr>
      <vt:lpstr>Conclusions / Recommendations</vt:lpstr>
      <vt:lpstr>Conclusions / Recommendations</vt:lpstr>
      <vt:lpstr>Future Work &amp; Extension or Scope of improvements</vt:lpstr>
      <vt:lpstr>Thank You!</vt:lpstr>
      <vt:lpstr>Preprocessing: Data Preparation</vt:lpstr>
      <vt:lpstr>Preprocessing: Data Preparation</vt:lpstr>
      <vt:lpstr>Preprocessing: Data Preparation</vt:lpstr>
      <vt:lpstr>Preprocessing: Data Preparation</vt:lpstr>
      <vt:lpstr>Preprocessing: Data Preparation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User</dc:creator>
  <cp:lastModifiedBy>Microsoft Office User</cp:lastModifiedBy>
  <cp:revision>332</cp:revision>
  <dcterms:created xsi:type="dcterms:W3CDTF">2018-10-16T06:13:57Z</dcterms:created>
  <dcterms:modified xsi:type="dcterms:W3CDTF">2020-10-11T04:17:49Z</dcterms:modified>
</cp:coreProperties>
</file>